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8"/>
  </p:notes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63" r:id="rId9"/>
    <p:sldId id="270" r:id="rId10"/>
    <p:sldId id="264" r:id="rId11"/>
    <p:sldId id="266" r:id="rId12"/>
    <p:sldId id="267" r:id="rId13"/>
    <p:sldId id="268" r:id="rId14"/>
    <p:sldId id="269" r:id="rId15"/>
    <p:sldId id="271" r:id="rId16"/>
    <p:sldId id="274" r:id="rId17"/>
    <p:sldId id="272" r:id="rId18"/>
    <p:sldId id="273" r:id="rId19"/>
    <p:sldId id="276" r:id="rId20"/>
    <p:sldId id="275" r:id="rId21"/>
    <p:sldId id="277" r:id="rId22"/>
    <p:sldId id="278" r:id="rId23"/>
    <p:sldId id="282" r:id="rId24"/>
    <p:sldId id="283" r:id="rId25"/>
    <p:sldId id="284" r:id="rId26"/>
    <p:sldId id="285" r:id="rId27"/>
    <p:sldId id="281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8" r:id="rId38"/>
    <p:sldId id="299" r:id="rId39"/>
    <p:sldId id="300" r:id="rId40"/>
    <p:sldId id="301" r:id="rId41"/>
    <p:sldId id="302" r:id="rId42"/>
    <p:sldId id="295" r:id="rId43"/>
    <p:sldId id="296" r:id="rId44"/>
    <p:sldId id="297" r:id="rId45"/>
    <p:sldId id="303" r:id="rId46"/>
    <p:sldId id="304" r:id="rId47"/>
    <p:sldId id="310" r:id="rId48"/>
    <p:sldId id="305" r:id="rId49"/>
    <p:sldId id="306" r:id="rId50"/>
    <p:sldId id="307" r:id="rId51"/>
    <p:sldId id="308" r:id="rId52"/>
    <p:sldId id="309" r:id="rId53"/>
    <p:sldId id="311" r:id="rId54"/>
    <p:sldId id="312" r:id="rId55"/>
    <p:sldId id="313" r:id="rId56"/>
    <p:sldId id="314" r:id="rId57"/>
    <p:sldId id="319" r:id="rId58"/>
    <p:sldId id="315" r:id="rId59"/>
    <p:sldId id="316" r:id="rId60"/>
    <p:sldId id="317" r:id="rId61"/>
    <p:sldId id="318" r:id="rId62"/>
    <p:sldId id="325" r:id="rId63"/>
    <p:sldId id="326" r:id="rId64"/>
    <p:sldId id="327" r:id="rId65"/>
    <p:sldId id="322" r:id="rId66"/>
    <p:sldId id="320" r:id="rId67"/>
    <p:sldId id="321" r:id="rId68"/>
    <p:sldId id="323" r:id="rId69"/>
    <p:sldId id="324" r:id="rId70"/>
    <p:sldId id="328" r:id="rId71"/>
    <p:sldId id="330" r:id="rId72"/>
    <p:sldId id="331" r:id="rId73"/>
    <p:sldId id="332" r:id="rId74"/>
    <p:sldId id="333" r:id="rId75"/>
    <p:sldId id="334" r:id="rId76"/>
    <p:sldId id="350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29" r:id="rId90"/>
    <p:sldId id="347" r:id="rId91"/>
    <p:sldId id="348" r:id="rId92"/>
    <p:sldId id="356" r:id="rId93"/>
    <p:sldId id="349" r:id="rId94"/>
    <p:sldId id="357" r:id="rId95"/>
    <p:sldId id="358" r:id="rId96"/>
    <p:sldId id="359" r:id="rId97"/>
    <p:sldId id="351" r:id="rId98"/>
    <p:sldId id="352" r:id="rId99"/>
    <p:sldId id="353" r:id="rId100"/>
    <p:sldId id="354" r:id="rId101"/>
    <p:sldId id="355" r:id="rId102"/>
    <p:sldId id="360" r:id="rId103"/>
    <p:sldId id="361" r:id="rId104"/>
    <p:sldId id="377" r:id="rId105"/>
    <p:sldId id="362" r:id="rId106"/>
    <p:sldId id="363" r:id="rId107"/>
    <p:sldId id="370" r:id="rId108"/>
    <p:sldId id="378" r:id="rId109"/>
    <p:sldId id="379" r:id="rId110"/>
    <p:sldId id="371" r:id="rId111"/>
    <p:sldId id="373" r:id="rId112"/>
    <p:sldId id="372" r:id="rId113"/>
    <p:sldId id="364" r:id="rId114"/>
    <p:sldId id="365" r:id="rId115"/>
    <p:sldId id="366" r:id="rId116"/>
    <p:sldId id="367" r:id="rId117"/>
    <p:sldId id="368" r:id="rId118"/>
    <p:sldId id="369" r:id="rId119"/>
    <p:sldId id="374" r:id="rId120"/>
    <p:sldId id="375" r:id="rId121"/>
    <p:sldId id="376" r:id="rId122"/>
    <p:sldId id="384" r:id="rId123"/>
    <p:sldId id="385" r:id="rId124"/>
    <p:sldId id="386" r:id="rId125"/>
    <p:sldId id="380" r:id="rId126"/>
    <p:sldId id="381" r:id="rId127"/>
    <p:sldId id="382" r:id="rId128"/>
    <p:sldId id="383" r:id="rId129"/>
    <p:sldId id="387" r:id="rId130"/>
    <p:sldId id="388" r:id="rId131"/>
    <p:sldId id="397" r:id="rId132"/>
    <p:sldId id="398" r:id="rId133"/>
    <p:sldId id="399" r:id="rId134"/>
    <p:sldId id="400" r:id="rId135"/>
    <p:sldId id="401" r:id="rId136"/>
    <p:sldId id="392" r:id="rId137"/>
    <p:sldId id="393" r:id="rId138"/>
    <p:sldId id="390" r:id="rId139"/>
    <p:sldId id="403" r:id="rId140"/>
    <p:sldId id="391" r:id="rId141"/>
    <p:sldId id="402" r:id="rId142"/>
    <p:sldId id="394" r:id="rId143"/>
    <p:sldId id="389" r:id="rId144"/>
    <p:sldId id="395" r:id="rId145"/>
    <p:sldId id="396" r:id="rId146"/>
    <p:sldId id="407" r:id="rId147"/>
    <p:sldId id="408" r:id="rId148"/>
    <p:sldId id="409" r:id="rId149"/>
    <p:sldId id="404" r:id="rId150"/>
    <p:sldId id="405" r:id="rId151"/>
    <p:sldId id="406" r:id="rId152"/>
    <p:sldId id="410" r:id="rId153"/>
    <p:sldId id="424" r:id="rId154"/>
    <p:sldId id="411" r:id="rId155"/>
    <p:sldId id="412" r:id="rId156"/>
    <p:sldId id="418" r:id="rId157"/>
    <p:sldId id="420" r:id="rId158"/>
    <p:sldId id="422" r:id="rId159"/>
    <p:sldId id="423" r:id="rId160"/>
    <p:sldId id="413" r:id="rId161"/>
    <p:sldId id="414" r:id="rId162"/>
    <p:sldId id="415" r:id="rId163"/>
    <p:sldId id="416" r:id="rId164"/>
    <p:sldId id="419" r:id="rId165"/>
    <p:sldId id="421" r:id="rId166"/>
    <p:sldId id="417" r:id="rId167"/>
    <p:sldId id="427" r:id="rId168"/>
    <p:sldId id="428" r:id="rId169"/>
    <p:sldId id="429" r:id="rId170"/>
    <p:sldId id="430" r:id="rId171"/>
    <p:sldId id="431" r:id="rId172"/>
    <p:sldId id="425" r:id="rId173"/>
    <p:sldId id="426" r:id="rId174"/>
    <p:sldId id="432" r:id="rId175"/>
    <p:sldId id="433" r:id="rId176"/>
    <p:sldId id="434" r:id="rId177"/>
    <p:sldId id="444" r:id="rId178"/>
    <p:sldId id="436" r:id="rId179"/>
    <p:sldId id="437" r:id="rId180"/>
    <p:sldId id="441" r:id="rId181"/>
    <p:sldId id="438" r:id="rId182"/>
    <p:sldId id="439" r:id="rId183"/>
    <p:sldId id="440" r:id="rId184"/>
    <p:sldId id="442" r:id="rId185"/>
    <p:sldId id="443" r:id="rId186"/>
    <p:sldId id="451" r:id="rId187"/>
    <p:sldId id="450" r:id="rId188"/>
    <p:sldId id="445" r:id="rId189"/>
    <p:sldId id="446" r:id="rId190"/>
    <p:sldId id="447" r:id="rId191"/>
    <p:sldId id="448" r:id="rId192"/>
    <p:sldId id="449" r:id="rId193"/>
    <p:sldId id="457" r:id="rId194"/>
    <p:sldId id="458" r:id="rId195"/>
    <p:sldId id="459" r:id="rId196"/>
    <p:sldId id="460" r:id="rId197"/>
    <p:sldId id="452" r:id="rId198"/>
    <p:sldId id="453" r:id="rId199"/>
    <p:sldId id="454" r:id="rId200"/>
    <p:sldId id="455" r:id="rId201"/>
    <p:sldId id="456" r:id="rId202"/>
    <p:sldId id="461" r:id="rId203"/>
    <p:sldId id="462" r:id="rId204"/>
    <p:sldId id="463" r:id="rId205"/>
    <p:sldId id="464" r:id="rId206"/>
    <p:sldId id="465" r:id="rId207"/>
    <p:sldId id="466" r:id="rId208"/>
    <p:sldId id="467" r:id="rId209"/>
    <p:sldId id="468" r:id="rId210"/>
    <p:sldId id="470" r:id="rId211"/>
    <p:sldId id="469" r:id="rId212"/>
    <p:sldId id="471" r:id="rId213"/>
    <p:sldId id="472" r:id="rId214"/>
    <p:sldId id="473" r:id="rId215"/>
    <p:sldId id="474" r:id="rId216"/>
    <p:sldId id="475" r:id="rId217"/>
    <p:sldId id="476" r:id="rId218"/>
    <p:sldId id="477" r:id="rId219"/>
    <p:sldId id="478" r:id="rId220"/>
    <p:sldId id="484" r:id="rId221"/>
    <p:sldId id="479" r:id="rId222"/>
    <p:sldId id="480" r:id="rId223"/>
    <p:sldId id="486" r:id="rId224"/>
    <p:sldId id="487" r:id="rId225"/>
    <p:sldId id="481" r:id="rId226"/>
    <p:sldId id="482" r:id="rId227"/>
    <p:sldId id="483" r:id="rId228"/>
    <p:sldId id="485" r:id="rId229"/>
    <p:sldId id="488" r:id="rId230"/>
    <p:sldId id="493" r:id="rId231"/>
    <p:sldId id="489" r:id="rId232"/>
    <p:sldId id="490" r:id="rId233"/>
    <p:sldId id="491" r:id="rId234"/>
    <p:sldId id="495" r:id="rId235"/>
    <p:sldId id="496" r:id="rId236"/>
    <p:sldId id="497" r:id="rId237"/>
    <p:sldId id="492" r:id="rId238"/>
    <p:sldId id="500" r:id="rId239"/>
    <p:sldId id="494" r:id="rId240"/>
    <p:sldId id="498" r:id="rId241"/>
    <p:sldId id="499" r:id="rId242"/>
    <p:sldId id="501" r:id="rId243"/>
    <p:sldId id="502" r:id="rId244"/>
    <p:sldId id="503" r:id="rId245"/>
    <p:sldId id="504" r:id="rId246"/>
    <p:sldId id="508" r:id="rId247"/>
    <p:sldId id="505" r:id="rId248"/>
    <p:sldId id="506" r:id="rId249"/>
    <p:sldId id="507" r:id="rId250"/>
    <p:sldId id="509" r:id="rId251"/>
    <p:sldId id="529" r:id="rId252"/>
    <p:sldId id="516" r:id="rId253"/>
    <p:sldId id="518" r:id="rId254"/>
    <p:sldId id="519" r:id="rId255"/>
    <p:sldId id="522" r:id="rId256"/>
    <p:sldId id="523" r:id="rId257"/>
    <p:sldId id="524" r:id="rId258"/>
    <p:sldId id="510" r:id="rId259"/>
    <p:sldId id="511" r:id="rId260"/>
    <p:sldId id="512" r:id="rId261"/>
    <p:sldId id="513" r:id="rId262"/>
    <p:sldId id="514" r:id="rId263"/>
    <p:sldId id="515" r:id="rId264"/>
    <p:sldId id="521" r:id="rId265"/>
    <p:sldId id="520" r:id="rId266"/>
    <p:sldId id="525" r:id="rId267"/>
    <p:sldId id="526" r:id="rId268"/>
    <p:sldId id="527" r:id="rId269"/>
    <p:sldId id="528" r:id="rId270"/>
    <p:sldId id="534" r:id="rId271"/>
    <p:sldId id="535" r:id="rId272"/>
    <p:sldId id="536" r:id="rId273"/>
    <p:sldId id="530" r:id="rId274"/>
    <p:sldId id="531" r:id="rId275"/>
    <p:sldId id="532" r:id="rId276"/>
    <p:sldId id="533" r:id="rId27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3388" autoAdjust="0"/>
  </p:normalViewPr>
  <p:slideViewPr>
    <p:cSldViewPr snapToGrid="0">
      <p:cViewPr varScale="1">
        <p:scale>
          <a:sx n="106" d="100"/>
          <a:sy n="106" d="100"/>
        </p:scale>
        <p:origin x="75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viewProps" Target="viewProps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theme" Target="theme/theme1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tableStyles" Target="tableStyles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notesMaster" Target="notesMasters/notesMaster1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FEBDE-2FFA-48D9-B7B0-0819653732F3}" type="datetimeFigureOut">
              <a:rPr lang="ru-RU" smtClean="0"/>
              <a:t>01.09.2024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00A50-B9DE-4A89-B154-84CEF82C56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019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КОРРЕСПОНДЕНЦИЯ ВАЖНО – СЧЕТ ПО ДЕБЕТУ И КРЕДИТУ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4829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2164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Движение.ВалютаДт</a:t>
            </a:r>
            <a:r>
              <a:rPr lang="ru-RU" dirty="0"/>
              <a:t> = Валюта;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Контрагент;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= Договор;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Движение.СуммаВалДт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Курс = </a:t>
            </a:r>
            <a:r>
              <a:rPr lang="ru-RU" dirty="0" err="1"/>
              <a:t>РегистрыСведений.КурсыВалют.ПолучитьПоследнее</a:t>
            </a:r>
            <a:r>
              <a:rPr lang="ru-RU" dirty="0"/>
              <a:t>(Дата, Новый Структура("Валюта", Валюта)).Курс;</a:t>
            </a:r>
          </a:p>
          <a:p>
            <a:r>
              <a:rPr lang="ru-RU" dirty="0"/>
              <a:t>	Если Курс = 0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задан курс валюты договора";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 * Курс;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689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УправленческийОстатки.Субконто1 КАК Контрагент,</a:t>
            </a:r>
          </a:p>
          <a:p>
            <a:r>
              <a:rPr lang="ru-RU" dirty="0"/>
              <a:t>		|	УправленческийОстатки.Субконто2 КАК Договор,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КАК </a:t>
            </a:r>
            <a:r>
              <a:rPr lang="ru-RU" dirty="0" err="1"/>
              <a:t>СуммаРубОстаток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УправленческийОстатки.СуммаВалОстаток</a:t>
            </a:r>
            <a:r>
              <a:rPr lang="ru-RU" dirty="0"/>
              <a:t> КАК </a:t>
            </a:r>
            <a:r>
              <a:rPr lang="ru-RU" dirty="0" err="1"/>
              <a:t>СуммаВалОстаток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втЗадолженности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Счет = &amp;</a:t>
            </a:r>
            <a:r>
              <a:rPr lang="ru-RU" dirty="0" err="1"/>
              <a:t>СчетПокупатели</a:t>
            </a:r>
            <a:r>
              <a:rPr lang="ru-RU" dirty="0"/>
              <a:t>, &amp;</a:t>
            </a:r>
            <a:r>
              <a:rPr lang="ru-RU" dirty="0" err="1"/>
              <a:t>ВидыСубконто</a:t>
            </a:r>
            <a:r>
              <a:rPr lang="ru-RU" dirty="0"/>
              <a:t>, Субконто1 = &amp;Контрагент)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Валюта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втЗадолженности.Контрагент</a:t>
            </a:r>
            <a:r>
              <a:rPr lang="ru-RU" dirty="0"/>
              <a:t> КАК Контрагент,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втЗадолженности.Договор</a:t>
            </a:r>
            <a:r>
              <a:rPr lang="ru-RU" dirty="0"/>
              <a:t> КАК Договор,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втЗадолженности.Валюта.Представление</a:t>
            </a:r>
            <a:r>
              <a:rPr lang="ru-RU" dirty="0"/>
              <a:t> КАК </a:t>
            </a:r>
            <a:r>
              <a:rPr lang="ru-RU" dirty="0" err="1"/>
              <a:t>ВалютаПредставление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0) КАК Курс,</a:t>
            </a:r>
          </a:p>
          <a:p>
            <a:r>
              <a:rPr lang="ru-RU" dirty="0"/>
              <a:t>		|	ВЫРАЗИТЬ(ЕСТЬNULL(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0) * </a:t>
            </a:r>
            <a:r>
              <a:rPr lang="ru-RU" dirty="0" err="1"/>
              <a:t>втЗадолженности.СуммаВалОстаток</a:t>
            </a:r>
            <a:r>
              <a:rPr lang="ru-RU" dirty="0"/>
              <a:t> КАК ЧИСЛО(12,2)) КАК </a:t>
            </a:r>
            <a:r>
              <a:rPr lang="ru-RU" dirty="0" err="1"/>
              <a:t>СуммаРубОстаток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втЗадолженности.СуммаВалОстаток</a:t>
            </a:r>
            <a:r>
              <a:rPr lang="ru-RU" dirty="0"/>
              <a:t> КАК </a:t>
            </a:r>
            <a:r>
              <a:rPr lang="ru-RU" dirty="0" err="1"/>
              <a:t>СуммаВалОстаток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</a:t>
            </a:r>
            <a:r>
              <a:rPr lang="ru-RU" dirty="0"/>
              <a:t> КАК </a:t>
            </a:r>
            <a:r>
              <a:rPr lang="ru-RU" dirty="0" err="1"/>
              <a:t>втЗадолженности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Валюта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втЗадолженности.Валюта</a:t>
            </a:r>
            <a:r>
              <a:rPr lang="ru-RU" dirty="0"/>
              <a:t> КАК Валюта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втЗадолженности</a:t>
            </a:r>
            <a:r>
              <a:rPr lang="ru-RU" dirty="0"/>
              <a:t> КАК </a:t>
            </a:r>
            <a:r>
              <a:rPr lang="ru-RU" dirty="0" err="1"/>
              <a:t>втЗадолженности</a:t>
            </a:r>
            <a:r>
              <a:rPr lang="ru-RU" dirty="0"/>
              <a:t>))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втЗадолженности.Валюта</a:t>
            </a:r>
            <a:r>
              <a:rPr lang="ru-RU" dirty="0"/>
              <a:t> = </a:t>
            </a:r>
            <a:r>
              <a:rPr lang="ru-RU" dirty="0" err="1"/>
              <a:t>КурсыВалютСрезПоследних.Валюта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втЗадолженности.СуммаРубОстаток</a:t>
            </a:r>
            <a:r>
              <a:rPr lang="ru-RU" dirty="0"/>
              <a:t> УБЫВ</a:t>
            </a:r>
          </a:p>
          <a:p>
            <a:r>
              <a:rPr lang="ru-RU" dirty="0"/>
              <a:t>		|ИТОГИ</a:t>
            </a:r>
          </a:p>
          <a:p>
            <a:r>
              <a:rPr lang="ru-RU" dirty="0"/>
              <a:t>		|	СУММА(</a:t>
            </a:r>
            <a:r>
              <a:rPr lang="ru-RU" dirty="0" err="1"/>
              <a:t>СуммаРубОстаток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ОБЩИЕ";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СчетПокупатели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"Нет данных для формирования движений";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ВыборкаОбщийИтог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	</a:t>
            </a:r>
          </a:p>
          <a:p>
            <a:r>
              <a:rPr lang="ru-RU" dirty="0"/>
              <a:t>	</a:t>
            </a:r>
            <a:r>
              <a:rPr lang="ru-RU" dirty="0" err="1"/>
              <a:t>ВыборкаОбщийИтог.Следующий</a:t>
            </a:r>
            <a:r>
              <a:rPr lang="ru-RU" dirty="0"/>
              <a:t>();		// Общий итог</a:t>
            </a:r>
          </a:p>
          <a:p>
            <a:r>
              <a:rPr lang="ru-RU" dirty="0"/>
              <a:t>	Если </a:t>
            </a:r>
            <a:r>
              <a:rPr lang="ru-RU" dirty="0" err="1"/>
              <a:t>СуммаПоДокументу</a:t>
            </a:r>
            <a:r>
              <a:rPr lang="ru-RU" dirty="0"/>
              <a:t> &gt; </a:t>
            </a:r>
            <a:r>
              <a:rPr lang="ru-RU" dirty="0" err="1"/>
              <a:t>ВыборкаОбщийИтог.СуммаРубОстаток</a:t>
            </a:r>
            <a:r>
              <a:rPr lang="ru-RU" dirty="0"/>
              <a:t>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"Попытка переплаты на сумму " + (</a:t>
            </a:r>
            <a:r>
              <a:rPr lang="ru-RU" dirty="0" err="1"/>
              <a:t>СуммаПоДокументу</a:t>
            </a:r>
            <a:r>
              <a:rPr lang="ru-RU" dirty="0"/>
              <a:t> - </a:t>
            </a:r>
            <a:r>
              <a:rPr lang="ru-RU" dirty="0" err="1"/>
              <a:t>ВыборкаОбщийИтог.СуммаРубОстаток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Выборка = </a:t>
            </a:r>
            <a:r>
              <a:rPr lang="ru-RU" dirty="0" err="1"/>
              <a:t>ВыборкаОбщийИтог.Выбрать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СуммаКПогашению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И </a:t>
            </a:r>
            <a:r>
              <a:rPr lang="ru-RU" dirty="0" err="1"/>
              <a:t>СуммаКПогашению</a:t>
            </a:r>
            <a:r>
              <a:rPr lang="ru-RU" dirty="0"/>
              <a:t> &gt; 0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Выборка.Курс</a:t>
            </a:r>
            <a:r>
              <a:rPr lang="ru-RU" dirty="0"/>
              <a:t> = 0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задан курс валюты " + </a:t>
            </a:r>
            <a:r>
              <a:rPr lang="ru-RU" dirty="0" err="1"/>
              <a:t>Выборка.ВалютаПредставление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СуммаРуб</a:t>
            </a:r>
            <a:r>
              <a:rPr lang="ru-RU" dirty="0"/>
              <a:t> = Мин(</a:t>
            </a:r>
            <a:r>
              <a:rPr lang="ru-RU" dirty="0" err="1"/>
              <a:t>СуммаКПогашению</a:t>
            </a:r>
            <a:r>
              <a:rPr lang="ru-RU" dirty="0"/>
              <a:t>, </a:t>
            </a:r>
            <a:r>
              <a:rPr lang="ru-RU" dirty="0" err="1"/>
              <a:t>Выборка.СуммаРубОстаток</a:t>
            </a:r>
            <a:r>
              <a:rPr lang="ru-RU" dirty="0"/>
              <a:t>);</a:t>
            </a:r>
          </a:p>
          <a:p>
            <a:r>
              <a:rPr lang="ru-RU" dirty="0"/>
              <a:t>		Если </a:t>
            </a:r>
            <a:r>
              <a:rPr lang="ru-RU" dirty="0" err="1"/>
              <a:t>СуммаРуб</a:t>
            </a:r>
            <a:r>
              <a:rPr lang="ru-RU" dirty="0"/>
              <a:t> = </a:t>
            </a:r>
            <a:r>
              <a:rPr lang="ru-RU" dirty="0" err="1"/>
              <a:t>Выборка.СуммаРубОстаток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СуммаВал</a:t>
            </a:r>
            <a:r>
              <a:rPr lang="ru-RU" dirty="0"/>
              <a:t> = </a:t>
            </a:r>
            <a:r>
              <a:rPr lang="ru-RU" dirty="0" err="1"/>
              <a:t>Выборка.СуммаВалОстаток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СуммаВал</a:t>
            </a:r>
            <a:r>
              <a:rPr lang="ru-RU" dirty="0"/>
              <a:t> = </a:t>
            </a:r>
            <a:r>
              <a:rPr lang="ru-RU" dirty="0" err="1"/>
              <a:t>Окр</a:t>
            </a:r>
            <a:r>
              <a:rPr lang="ru-RU" dirty="0"/>
              <a:t>(</a:t>
            </a:r>
            <a:r>
              <a:rPr lang="ru-RU" dirty="0" err="1"/>
              <a:t>СуммаРуб</a:t>
            </a:r>
            <a:r>
              <a:rPr lang="ru-RU" dirty="0"/>
              <a:t> / </a:t>
            </a:r>
            <a:r>
              <a:rPr lang="ru-RU" dirty="0" err="1"/>
              <a:t>Выборка.Курс</a:t>
            </a:r>
            <a:r>
              <a:rPr lang="ru-RU" dirty="0"/>
              <a:t>, 2);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СуммаВал</a:t>
            </a:r>
            <a:r>
              <a:rPr lang="ru-RU" dirty="0"/>
              <a:t> &gt; 0 Тогда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ПланыСчетов.Управленческий.Касса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Движение.ВалютаКт</a:t>
            </a:r>
            <a:r>
              <a:rPr lang="ru-RU" dirty="0"/>
              <a:t> = </a:t>
            </a:r>
            <a:r>
              <a:rPr lang="ru-RU" dirty="0" err="1"/>
              <a:t>Выборка.Валюта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Контрагент;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Движение.СуммаВалКт</a:t>
            </a:r>
            <a:r>
              <a:rPr lang="ru-RU" dirty="0"/>
              <a:t> = </a:t>
            </a:r>
            <a:r>
              <a:rPr lang="ru-RU" dirty="0" err="1"/>
              <a:t>СуммаВал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СуммаРуб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СуммаКПогашению</a:t>
            </a:r>
            <a:r>
              <a:rPr lang="ru-RU" dirty="0"/>
              <a:t> = </a:t>
            </a:r>
            <a:r>
              <a:rPr lang="ru-RU" dirty="0" err="1"/>
              <a:t>СуммаКПогашению</a:t>
            </a:r>
            <a:r>
              <a:rPr lang="ru-RU" dirty="0"/>
              <a:t> - </a:t>
            </a:r>
            <a:r>
              <a:rPr lang="ru-RU" dirty="0" err="1"/>
              <a:t>СуммаРуб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149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СкорректироватьЗадолженность</a:t>
            </a:r>
            <a:r>
              <a:rPr lang="ru-RU" dirty="0"/>
              <a:t>(Команда)</a:t>
            </a:r>
          </a:p>
          <a:p>
            <a:r>
              <a:rPr lang="ru-RU" dirty="0"/>
              <a:t>	Если </a:t>
            </a:r>
            <a:r>
              <a:rPr lang="ru-RU" dirty="0" err="1"/>
              <a:t>ПроверитьЗаполнение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  <a:r>
              <a:rPr lang="ru-RU" dirty="0" err="1"/>
              <a:t>СкорректироватьЗадолженностьНаСервере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ПриСозданииНаСервере</a:t>
            </a:r>
            <a:r>
              <a:rPr lang="ru-RU" dirty="0"/>
              <a:t>(Отказ,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Объект.ДатаКорректировки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ТекущаяДата</a:t>
            </a:r>
            <a:r>
              <a:rPr lang="ru-RU" dirty="0"/>
              <a:t>());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СкорректироватьЗадолженностьНаСервере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ДатаФормированияДвижений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Объект.ДатаКорректировки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НачатьТранзакцию</a:t>
            </a:r>
            <a:r>
              <a:rPr lang="ru-RU" dirty="0"/>
              <a:t>();</a:t>
            </a:r>
          </a:p>
          <a:p>
            <a:r>
              <a:rPr lang="ru-RU" dirty="0"/>
              <a:t>	Попытка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Запрос = Новый Запрос;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УправленческийОстатки.Субконто1 КАК Контрагент,</a:t>
            </a:r>
          </a:p>
          <a:p>
            <a:r>
              <a:rPr lang="ru-RU" dirty="0"/>
              <a:t>		|	УправленческийОстатки.Субконто2 КАК Договор,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УправленческийОстатки.СуммаВалОстаток</a:t>
            </a:r>
            <a:r>
              <a:rPr lang="ru-RU" dirty="0"/>
              <a:t> КАК </a:t>
            </a:r>
            <a:r>
              <a:rPr lang="ru-RU" dirty="0" err="1"/>
              <a:t>СуммаВалОстаток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втЗадолженности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(&amp;Период, Счет = &amp;</a:t>
            </a:r>
            <a:r>
              <a:rPr lang="ru-RU" dirty="0" err="1"/>
              <a:t>СчетПокупатели</a:t>
            </a:r>
            <a:r>
              <a:rPr lang="ru-RU" dirty="0"/>
              <a:t>, &amp;</a:t>
            </a:r>
            <a:r>
              <a:rPr lang="ru-RU" dirty="0" err="1"/>
              <a:t>ВидыСубконто</a:t>
            </a:r>
            <a:r>
              <a:rPr lang="ru-RU" dirty="0"/>
              <a:t>, 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втЗадолженности.Контрагент</a:t>
            </a:r>
            <a:r>
              <a:rPr lang="ru-RU" dirty="0"/>
              <a:t> КАК Контрагент,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втЗадолженности.Договор</a:t>
            </a:r>
            <a:r>
              <a:rPr lang="ru-RU" dirty="0"/>
              <a:t> КАК Договор,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втЗадолженности.Валюта.Представление</a:t>
            </a:r>
            <a:r>
              <a:rPr lang="ru-RU" dirty="0"/>
              <a:t> КАК </a:t>
            </a:r>
            <a:r>
              <a:rPr lang="ru-RU" dirty="0" err="1"/>
              <a:t>ВалютаПредставление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втЗадолженности.СуммаОстаток</a:t>
            </a:r>
            <a:r>
              <a:rPr lang="ru-RU" dirty="0"/>
              <a:t> КАК </a:t>
            </a:r>
            <a:r>
              <a:rPr lang="ru-RU" dirty="0" err="1"/>
              <a:t>СуммаРубОстаток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0) КАК Курс,</a:t>
            </a:r>
          </a:p>
          <a:p>
            <a:r>
              <a:rPr lang="ru-RU" dirty="0"/>
              <a:t>		|	ВЫРАЗИТЬ(</a:t>
            </a:r>
            <a:r>
              <a:rPr lang="ru-RU" dirty="0" err="1"/>
              <a:t>втЗадолженности.СуммаВалОстаток</a:t>
            </a:r>
            <a:r>
              <a:rPr lang="ru-RU" dirty="0"/>
              <a:t> * 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0) КАК ЧИСЛО(12,2)) КАК </a:t>
            </a:r>
            <a:r>
              <a:rPr lang="ru-RU" dirty="0" err="1"/>
              <a:t>СуммаРубОстатокНаДату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</a:t>
            </a:r>
            <a:r>
              <a:rPr lang="ru-RU" dirty="0"/>
              <a:t> КАК </a:t>
            </a:r>
            <a:r>
              <a:rPr lang="ru-RU" dirty="0" err="1"/>
              <a:t>втЗадолженности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&amp;Период,</a:t>
            </a:r>
          </a:p>
          <a:p>
            <a:r>
              <a:rPr lang="ru-RU" dirty="0"/>
              <a:t>		|				Валюта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втЗадолженности.Валюта</a:t>
            </a:r>
            <a:r>
              <a:rPr lang="ru-RU" dirty="0"/>
              <a:t> КАК Валюта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втЗадолженности</a:t>
            </a:r>
            <a:r>
              <a:rPr lang="ru-RU" dirty="0"/>
              <a:t> КАК </a:t>
            </a:r>
            <a:r>
              <a:rPr lang="ru-RU" dirty="0" err="1"/>
              <a:t>втЗадолженности</a:t>
            </a:r>
            <a:r>
              <a:rPr lang="ru-RU" dirty="0"/>
              <a:t>))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втЗадолженности.Валюта</a:t>
            </a:r>
            <a:r>
              <a:rPr lang="ru-RU" dirty="0"/>
              <a:t> = </a:t>
            </a:r>
            <a:r>
              <a:rPr lang="ru-RU" dirty="0" err="1"/>
              <a:t>КурсыВалютСрезПоследних.Валюта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втЗадолженности.СуммаОстаток</a:t>
            </a:r>
            <a:r>
              <a:rPr lang="ru-RU" dirty="0"/>
              <a:t> &lt;&gt; Выразить(</a:t>
            </a:r>
            <a:r>
              <a:rPr lang="ru-RU" dirty="0" err="1"/>
              <a:t>втЗадолженности.СуммаВалОстаток</a:t>
            </a:r>
            <a:r>
              <a:rPr lang="ru-RU" dirty="0"/>
              <a:t> *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0) КАК ЧИСЛО(12,2))";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</a:t>
            </a:r>
            <a:r>
              <a:rPr lang="ru-RU" dirty="0" err="1"/>
              <a:t>ДатаФормированияДвижений</a:t>
            </a:r>
            <a:r>
              <a:rPr lang="ru-RU" dirty="0"/>
              <a:t> + 1);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СчетПокупатели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"Нет данных для формирования движений";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Возврат;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ДокОбъект</a:t>
            </a:r>
            <a:r>
              <a:rPr lang="ru-RU" dirty="0"/>
              <a:t> = </a:t>
            </a:r>
            <a:r>
              <a:rPr lang="ru-RU" dirty="0" err="1"/>
              <a:t>Документы.Операция.СоздатьДокумент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ДокОбъект.Дата</a:t>
            </a:r>
            <a:r>
              <a:rPr lang="ru-RU" dirty="0"/>
              <a:t> = </a:t>
            </a:r>
            <a:r>
              <a:rPr lang="ru-RU" dirty="0" err="1"/>
              <a:t>ДатаФормированияДвижений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ДокОбъект.Содержание</a:t>
            </a:r>
            <a:r>
              <a:rPr lang="ru-RU" dirty="0"/>
              <a:t> = "</a:t>
            </a:r>
            <a:r>
              <a:rPr lang="ru-RU" dirty="0" err="1"/>
              <a:t>Корректирова</a:t>
            </a:r>
            <a:r>
              <a:rPr lang="ru-RU" dirty="0"/>
              <a:t> задолженности (регламентной обработкой)";</a:t>
            </a:r>
          </a:p>
          <a:p>
            <a:r>
              <a:rPr lang="ru-RU" dirty="0"/>
              <a:t>		</a:t>
            </a:r>
            <a:r>
              <a:rPr lang="ru-RU" dirty="0" err="1"/>
              <a:t>ДокОбъект.Записать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</a:t>
            </a:r>
            <a:r>
              <a:rPr lang="ru-RU" dirty="0"/>
              <a:t> = </a:t>
            </a:r>
            <a:r>
              <a:rPr lang="ru-RU" dirty="0" err="1"/>
              <a:t>РегистрыБухгалтерии.Управленческий.СоздатьНаборЗаписей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НаборЗаписей.Отбор.Регистратор.Установить</a:t>
            </a:r>
            <a:r>
              <a:rPr lang="ru-RU" dirty="0"/>
              <a:t>(</a:t>
            </a:r>
            <a:r>
              <a:rPr lang="ru-RU" dirty="0" err="1"/>
              <a:t>ДокОбъект.Ссылка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Выборка.Курс</a:t>
            </a:r>
            <a:r>
              <a:rPr lang="ru-RU" dirty="0"/>
              <a:t> = 0 Тогда</a:t>
            </a:r>
          </a:p>
          <a:p>
            <a:r>
              <a:rPr lang="ru-RU" dirty="0"/>
              <a:t>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"Не задан курс валюты " + </a:t>
            </a:r>
            <a:r>
              <a:rPr lang="ru-RU" dirty="0" err="1"/>
              <a:t>Выборка.ВалютаПредставление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НаборЗаписей.Добавить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</a:t>
            </a:r>
            <a:r>
              <a:rPr lang="ru-RU" dirty="0" err="1"/>
              <a:t>ДатаФормированияДвижений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КурсоваяРазница</a:t>
            </a:r>
            <a:r>
              <a:rPr lang="ru-RU" dirty="0"/>
              <a:t> = </a:t>
            </a:r>
            <a:r>
              <a:rPr lang="ru-RU" dirty="0" err="1"/>
              <a:t>Выборка.СуммаРубОстатокНаДату</a:t>
            </a:r>
            <a:r>
              <a:rPr lang="ru-RU" dirty="0"/>
              <a:t> - </a:t>
            </a:r>
            <a:r>
              <a:rPr lang="ru-RU" dirty="0" err="1"/>
              <a:t>Выборка.СуммаРубОстаток</a:t>
            </a:r>
            <a:r>
              <a:rPr lang="ru-RU" dirty="0"/>
              <a:t>;</a:t>
            </a:r>
          </a:p>
          <a:p>
            <a:r>
              <a:rPr lang="ru-RU" dirty="0"/>
              <a:t>			Если </a:t>
            </a:r>
            <a:r>
              <a:rPr lang="ru-RU" dirty="0" err="1"/>
              <a:t>КурсоваяРазница</a:t>
            </a:r>
            <a:r>
              <a:rPr lang="ru-RU" dirty="0"/>
              <a:t> &gt; 0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</a:t>
            </a:r>
            <a:r>
              <a:rPr lang="ru-RU" dirty="0" err="1"/>
              <a:t>Выборка.Контрагент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 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Движение.ВалютаДт</a:t>
            </a:r>
            <a:r>
              <a:rPr lang="ru-RU" dirty="0"/>
              <a:t> = </a:t>
            </a:r>
            <a:r>
              <a:rPr lang="ru-RU" dirty="0" err="1"/>
              <a:t>Выборка.Валюта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КурсоваяРазница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			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</a:t>
            </a:r>
            <a:r>
              <a:rPr lang="ru-RU" dirty="0" err="1"/>
              <a:t>Выборка.Контрагент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 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Движение.ВалютаКт</a:t>
            </a:r>
            <a:r>
              <a:rPr lang="ru-RU" dirty="0"/>
              <a:t> = </a:t>
            </a:r>
            <a:r>
              <a:rPr lang="ru-RU" dirty="0" err="1"/>
              <a:t>Выборка.Валюта</a:t>
            </a:r>
            <a:r>
              <a:rPr lang="ru-RU" dirty="0"/>
              <a:t>;			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Движение.Сумма</a:t>
            </a:r>
            <a:r>
              <a:rPr lang="ru-RU" dirty="0"/>
              <a:t> = -</a:t>
            </a:r>
            <a:r>
              <a:rPr lang="ru-RU" dirty="0" err="1"/>
              <a:t>КурсоваяРазница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"Создан документ " + </a:t>
            </a:r>
            <a:r>
              <a:rPr lang="ru-RU" dirty="0" err="1"/>
              <a:t>ДокОбъект.Ссылка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ЗафиксироватьТранзакцию</a:t>
            </a:r>
            <a:r>
              <a:rPr lang="ru-RU" dirty="0"/>
              <a:t>();</a:t>
            </a:r>
          </a:p>
          <a:p>
            <a:r>
              <a:rPr lang="ru-RU" dirty="0"/>
              <a:t>	Исключение</a:t>
            </a:r>
          </a:p>
          <a:p>
            <a:r>
              <a:rPr lang="ru-RU" dirty="0"/>
              <a:t>		</a:t>
            </a:r>
            <a:r>
              <a:rPr lang="ru-RU" dirty="0" err="1"/>
              <a:t>ОтменитьТранзакцию</a:t>
            </a:r>
            <a:r>
              <a:rPr lang="ru-RU" dirty="0"/>
              <a:t>();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КраткоеПредставлениеОшибки</a:t>
            </a:r>
            <a:r>
              <a:rPr lang="ru-RU" dirty="0"/>
              <a:t>(</a:t>
            </a:r>
            <a:r>
              <a:rPr lang="ru-RU" dirty="0" err="1"/>
              <a:t>ИнформацияОбОшибке</a:t>
            </a:r>
            <a:r>
              <a:rPr lang="ru-RU" dirty="0"/>
              <a:t>());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КонецПопытки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1573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4122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ТЧ КАК В ДРУГИХ ДОКУМЕНТАХ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47528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("Организация", </a:t>
            </a:r>
            <a:r>
              <a:rPr lang="ru-RU" dirty="0" err="1"/>
              <a:t>ОрганизацияПоставщик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, </a:t>
            </a:r>
            <a:r>
              <a:rPr lang="ru-RU" dirty="0" err="1"/>
              <a:t>СкладПоставщика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КупляПродажаСписокНоменклатуры.Номенклатура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КупляПродажаСписокНоменклатуры.Количество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КупляПродажаСписокНоменклатуры.Сумма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Документ.КупляПродажа.СписокНоменклатуры</a:t>
            </a:r>
            <a:r>
              <a:rPr lang="ru-RU" dirty="0"/>
              <a:t> КАК </a:t>
            </a:r>
            <a:r>
              <a:rPr lang="ru-RU" dirty="0" err="1"/>
              <a:t>КупляПродажаСписокНоменклатуры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КупляПродажаСписокНоменклатуры.Ссылка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КупляПродажаСписокНоменклатуры.Номенклатура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УправленческийОстатки.Субконто3 КАК Партия,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</a:t>
            </a:r>
            <a:r>
              <a:rPr lang="ru-RU" dirty="0" err="1"/>
              <a:t>СкладПоставщика</a:t>
            </a:r>
            <a:endParaRPr lang="ru-RU" dirty="0"/>
          </a:p>
          <a:p>
            <a:r>
              <a:rPr lang="ru-RU" dirty="0"/>
              <a:t>		|					И Организация = &amp;Организация)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ВЫРАЗИТЬ(УправленческийОстатки.Субконто3 КАК </a:t>
            </a:r>
            <a:r>
              <a:rPr lang="ru-RU" dirty="0" err="1"/>
              <a:t>Документ.ПриходнаяНакладная</a:t>
            </a:r>
            <a:r>
              <a:rPr lang="ru-RU" dirty="0"/>
              <a:t>).</a:t>
            </a:r>
            <a:r>
              <a:rPr lang="ru-RU" dirty="0" err="1"/>
              <a:t>МоментВремени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</a:t>
            </a:r>
            <a:r>
              <a:rPr lang="ru-RU" dirty="0"/>
              <a:t>),</a:t>
            </a:r>
          </a:p>
          <a:p>
            <a:r>
              <a:rPr lang="ru-RU" dirty="0"/>
              <a:t>		|	СУММА(</a:t>
            </a:r>
            <a:r>
              <a:rPr lang="ru-RU" dirty="0" err="1"/>
              <a:t>СуммаОстаток</a:t>
            </a:r>
            <a:r>
              <a:rPr lang="ru-RU" dirty="0"/>
              <a:t>),</a:t>
            </a:r>
          </a:p>
          <a:p>
            <a:r>
              <a:rPr lang="ru-RU" dirty="0"/>
              <a:t>		|	МАКСИМУМ(Сумма)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("Организация", </a:t>
            </a:r>
            <a:r>
              <a:rPr lang="ru-RU" dirty="0" err="1"/>
              <a:t>ОрганизацияПоставщик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СкладПоставщика</a:t>
            </a:r>
            <a:r>
              <a:rPr lang="ru-RU" dirty="0"/>
              <a:t>", </a:t>
            </a:r>
            <a:r>
              <a:rPr lang="ru-RU" dirty="0" err="1"/>
              <a:t>СкладПоставщика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 /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// списание себестоимости по организации-поставщику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Движение.Организация</a:t>
            </a:r>
            <a:r>
              <a:rPr lang="ru-RU" dirty="0"/>
              <a:t> = </a:t>
            </a:r>
            <a:r>
              <a:rPr lang="ru-RU" dirty="0" err="1"/>
              <a:t>ОрганизацияПоставщик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</a:t>
            </a:r>
            <a:r>
              <a:rPr lang="ru-RU" dirty="0" err="1"/>
              <a:t>СкладПоставщика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закупка организацией-покупателем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Движение.Организация</a:t>
            </a:r>
            <a:r>
              <a:rPr lang="ru-RU" dirty="0"/>
              <a:t> = </a:t>
            </a:r>
            <a:r>
              <a:rPr lang="ru-RU" dirty="0" err="1"/>
              <a:t>ОрганизацияПокупатель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ВыборкаНоменклатура.Номенклатура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</a:t>
            </a:r>
            <a:r>
              <a:rPr lang="ru-RU" dirty="0" err="1"/>
              <a:t>СкладПокупателя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ВыборкаНоменклатура.Сумма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Отказ Тогда</a:t>
            </a:r>
          </a:p>
          <a:p>
            <a:r>
              <a:rPr lang="ru-RU" dirty="0"/>
              <a:t>		// продажа по организации-поставщику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Движение.Организация</a:t>
            </a:r>
            <a:r>
              <a:rPr lang="ru-RU" dirty="0"/>
              <a:t> = </a:t>
            </a:r>
            <a:r>
              <a:rPr lang="ru-RU" dirty="0" err="1"/>
              <a:t>ОрганизацияПоставщик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</a:t>
            </a:r>
            <a:r>
              <a:rPr lang="ru-RU" dirty="0" err="1"/>
              <a:t>ОрганизацияПокупатель</a:t>
            </a:r>
            <a:r>
              <a:rPr lang="ru-RU" dirty="0"/>
              <a:t>;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2688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Движение.Организация</a:t>
            </a:r>
            <a:r>
              <a:rPr lang="ru-RU" dirty="0"/>
              <a:t> = Организация;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05660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8910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// регистр Управленческий 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ТекСтрокаСписокНоменклатуры</a:t>
            </a:r>
            <a:r>
              <a:rPr lang="ru-RU" dirty="0"/>
              <a:t> Из </a:t>
            </a:r>
            <a:r>
              <a:rPr lang="ru-RU" dirty="0" err="1"/>
              <a:t>СписокНоменклатуры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ТекСтрокаСписокНоменклатуры.Сумма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ТекСтрокаСписокНоменклатуры.Номенклатура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ТекСтрокаСписокНоменклатуры.ИнвентарныйНомер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ТекСтрокаСписокНоменклатуры.Количество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7737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СТОИТ ФЛАЖЕК БАЛАНСОВЫЙ, ТО РЕСУРС БУДЕТ УКАЗЫВАТЬСЯ ПО СЧЕТУ ДЕБЕТА И КРЕДИТА.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ПРИЗНАК УЧЕТА ПОЗВОЛЯЕТ ОБОЗНАЧИТЬ ДЛЯ КАКИХ СЧЕТОВ СТОИТ ПОКАЗЫВАТЬ РЕСУРС.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8646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r>
              <a:rPr lang="ru-RU" dirty="0"/>
              <a:t>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РасходнаяНакладнаяСписокНоменклатуры.ИнвентарныйНомер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ИнвентарныйНомер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втТЧТовары.ИнвентарныйНомер.Представление</a:t>
            </a:r>
            <a:r>
              <a:rPr lang="ru-RU" dirty="0"/>
              <a:t> КАК </a:t>
            </a:r>
            <a:r>
              <a:rPr lang="ru-RU" dirty="0" err="1"/>
              <a:t>ИнвентарныйНомерПредставление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УправленческийОстаткиПоИнвентарнымНомерам.КоличествоОстаток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КоличествоОстатокИнвНомера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УправленческийОстаткиПоТоварам.КоличествоОстаток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КоличествоОстатокТовара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УправленческийОстаткиПоТоварам.СуммаОстаток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СуммаОстатокТовара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ВидыСубконтоИнвНомера</a:t>
            </a:r>
            <a:r>
              <a:rPr lang="ru-RU" dirty="0"/>
              <a:t>,</a:t>
            </a:r>
          </a:p>
          <a:p>
            <a:r>
              <a:rPr lang="ru-RU" dirty="0"/>
              <a:t>		|				(Субконто1, Субконто2)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endParaRPr lang="ru-RU" dirty="0"/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УправленческийОстаткиПоИнвентарнымНомерам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УправленческийОстаткиПоИнвентарнымНомерам.Субконто1</a:t>
            </a:r>
          </a:p>
          <a:p>
            <a:r>
              <a:rPr lang="ru-RU" dirty="0"/>
              <a:t>		|			И 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= УправленческийОстаткиПоИнвентарнымНомерам.Субконто2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УправленческийОстаткиПоТоварам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УправленческийОстаткиПоТоварам.Субконто1</a:t>
            </a:r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КоличествоОстатокТовара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СуммаОстатокТовара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ВидыСубконтоИнвНомера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ВидыСубконтоИнвНомера.Добавить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ВидыСубконтоИнвНомера.Добавить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ВидыСубконтоИнвНомера</a:t>
            </a:r>
            <a:r>
              <a:rPr lang="ru-RU" dirty="0"/>
              <a:t>",    </a:t>
            </a:r>
            <a:r>
              <a:rPr lang="ru-RU" dirty="0" err="1"/>
              <a:t>ВидыСубконтоИнвНомера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ВидСубконтоНоменклатура</a:t>
            </a:r>
            <a:r>
              <a:rPr lang="ru-RU" dirty="0"/>
              <a:t>", 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СебестоимостьИтого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КоличествоСписано</a:t>
            </a:r>
            <a:r>
              <a:rPr lang="ru-RU" dirty="0"/>
              <a:t>  = 0;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&gt; </a:t>
            </a:r>
            <a:r>
              <a:rPr lang="ru-RU" dirty="0" err="1"/>
              <a:t>ВыборкаДетальныеЗаписи.КоличествоОстатокИнвНомера</a:t>
            </a:r>
            <a:r>
              <a:rPr lang="ru-RU" dirty="0"/>
              <a:t> Тогда</a:t>
            </a:r>
          </a:p>
          <a:p>
            <a:r>
              <a:rPr lang="ru-RU" dirty="0"/>
              <a:t>				Отказ = Истина;</a:t>
            </a:r>
          </a:p>
          <a:p>
            <a:r>
              <a:rPr lang="ru-RU" dirty="0"/>
              <a:t>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с </a:t>
            </a:r>
            <a:r>
              <a:rPr lang="ru-RU" dirty="0" err="1"/>
              <a:t>инв.номером</a:t>
            </a:r>
            <a:r>
              <a:rPr lang="ru-RU" dirty="0"/>
              <a:t> %2 в количестве %3",</a:t>
            </a:r>
          </a:p>
          <a:p>
            <a:r>
              <a:rPr lang="ru-RU" dirty="0"/>
              <a:t>				</a:t>
            </a:r>
            <a:r>
              <a:rPr lang="ru-RU" dirty="0" err="1"/>
              <a:t>ВыборкаДетальныеЗаписи.НоменклатураПредставление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ВыборкаДетальныеЗаписи.ИнвентарныйНомерПредставление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	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- </a:t>
            </a:r>
            <a:r>
              <a:rPr lang="ru-RU" dirty="0" err="1"/>
              <a:t>ВыборкаДетальныеЗаписи.КоличествоОстатокИнвНомера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Отказ Тогда</a:t>
            </a:r>
          </a:p>
          <a:p>
            <a:r>
              <a:rPr lang="ru-RU" dirty="0"/>
              <a:t>				Продолжить;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КоличествоСписано</a:t>
            </a:r>
            <a:r>
              <a:rPr lang="ru-RU" dirty="0"/>
              <a:t> = </a:t>
            </a:r>
            <a:r>
              <a:rPr lang="ru-RU" dirty="0" err="1"/>
              <a:t>КоличествоСписано</a:t>
            </a:r>
            <a:r>
              <a:rPr lang="ru-RU" dirty="0"/>
              <a:t> +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КоличествоСписано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ВыборкаНоменклатура.КоличествоОстатокТовара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ВыборкаНоменклатура.СуммаОстатокТовара</a:t>
            </a:r>
            <a:r>
              <a:rPr lang="ru-RU" dirty="0"/>
              <a:t> - </a:t>
            </a:r>
            <a:r>
              <a:rPr lang="ru-RU" dirty="0" err="1"/>
              <a:t>СебестоимостьИтого</a:t>
            </a:r>
            <a:r>
              <a:rPr lang="ru-RU" dirty="0"/>
              <a:t>;	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// себестоимость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ВыборкаНоменклатура.СуммаОстатокТовара</a:t>
            </a:r>
            <a:r>
              <a:rPr lang="ru-RU" dirty="0"/>
              <a:t> / </a:t>
            </a:r>
          </a:p>
          <a:p>
            <a:r>
              <a:rPr lang="ru-RU" dirty="0"/>
              <a:t>								</a:t>
            </a:r>
            <a:r>
              <a:rPr lang="ru-RU" dirty="0" err="1"/>
              <a:t>ВыборкаНоменклатура.КоличествоОстатокТовара</a:t>
            </a:r>
            <a:r>
              <a:rPr lang="ru-RU" dirty="0"/>
              <a:t> *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ВыборкаДетальныеЗаписи.ИнвентарныйНомер</a:t>
            </a:r>
            <a:r>
              <a:rPr lang="ru-RU" dirty="0"/>
              <a:t>;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СебестоимостьИтого</a:t>
            </a:r>
            <a:r>
              <a:rPr lang="ru-RU" dirty="0"/>
              <a:t> = </a:t>
            </a:r>
            <a:r>
              <a:rPr lang="ru-RU" dirty="0" err="1"/>
              <a:t>СебестоимостьИтого</a:t>
            </a:r>
            <a:r>
              <a:rPr lang="ru-RU" dirty="0"/>
              <a:t> + </a:t>
            </a:r>
            <a:r>
              <a:rPr lang="ru-RU" dirty="0" err="1"/>
              <a:t>Движение.Сумма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// продажа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ВыборкаДетальныеЗаписи.Сумма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1741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78325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ПриходнаяНакладнаяСписокНоменклатуры.Склад</a:t>
            </a:r>
            <a:r>
              <a:rPr lang="ru-RU" dirty="0"/>
              <a:t> КАК Склад,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ПриходнаяНакладнаяСписокНоменклатуры.Склад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</a:t>
            </a:r>
            <a:r>
              <a:rPr lang="ru-RU" dirty="0" err="1"/>
              <a:t>Выборка.Склад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Движение.КоличествоСкладДт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60560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РегистрыСведений.УчетнаяПолитика.ПолучитьПоследнее</a:t>
            </a:r>
            <a:r>
              <a:rPr lang="ru-RU" dirty="0"/>
              <a:t>(Дата).</a:t>
            </a:r>
            <a:r>
              <a:rPr lang="ru-RU" dirty="0" err="1"/>
              <a:t>МетодСписанияСебестоимости</a:t>
            </a:r>
            <a:r>
              <a:rPr lang="ru-RU" dirty="0"/>
              <a:t>;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МетодСписанияСебестоимости.Пустая</a:t>
            </a:r>
            <a:r>
              <a:rPr lang="ru-RU" dirty="0"/>
              <a:t>()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указана учетная политика";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УправленческийОстаткиПоСкладу.КоличествоСкладОстаток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КоличествоОстатокНаСкладе</a:t>
            </a:r>
            <a:r>
              <a:rPr lang="ru-RU" dirty="0"/>
              <a:t>,</a:t>
            </a:r>
          </a:p>
          <a:p>
            <a:r>
              <a:rPr lang="ru-RU" dirty="0"/>
              <a:t>		|	УправленческийОстаткиПоПартиям.Субконто2 КАК Партия,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УправленческийОстаткиПоПартиям.КоличествоОстаток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УправленческийОстаткиПоПартиям.СуммаОстаток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ВидыСубконтоПоСкладам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УправленческийОстаткиПоСкладу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УправленческийОстаткиПоСкладу.Субконто1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ВидыСубконтоПоПартиям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УправленческийОстаткиПоПартиям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УправленческийОстаткиПоПартиям.Субконто1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УправленческийОстаткиПоПартиям.Субконто2.МоментВремени</a:t>
            </a:r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КоличествоОстатокНаСкладе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Перечисления.УчетнаяПолитика.ФИФО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  <a:r>
              <a:rPr lang="ru-RU" dirty="0" err="1"/>
              <a:t>СтрЗаменить</a:t>
            </a:r>
            <a:r>
              <a:rPr lang="ru-RU" dirty="0"/>
              <a:t>(</a:t>
            </a:r>
            <a:r>
              <a:rPr lang="ru-RU" dirty="0" err="1"/>
              <a:t>Запрос.Текст</a:t>
            </a:r>
            <a:r>
              <a:rPr lang="ru-RU" dirty="0"/>
              <a:t>, "УБЫВ", "ВОЗР");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ВидыСубконтоПоСкладам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ВидыСубконтоПоСкладам.Добавить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ВидыСубконтоПоСкладам.Добавить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ВидыСубконтоПоПартиям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ВидыСубконтоПоПартиям.Добавить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ВидыСубконтоПоПартиям.Добавить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);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ВидыСубконтоПоСкладам</a:t>
            </a:r>
            <a:r>
              <a:rPr lang="ru-RU" dirty="0"/>
              <a:t>", </a:t>
            </a:r>
            <a:r>
              <a:rPr lang="ru-RU" dirty="0" err="1"/>
              <a:t>ВидыСубконтоПоСкладам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ВидыСубконтоПоПартиям</a:t>
            </a:r>
            <a:r>
              <a:rPr lang="ru-RU" dirty="0"/>
              <a:t>", </a:t>
            </a:r>
            <a:r>
              <a:rPr lang="ru-RU" dirty="0" err="1"/>
              <a:t>ВидыСубконтоПоПартиям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ВыборкаНоменклатура.КоличествоОстатокНаСкладе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ВыборкаНоменклатура.КоличествоОстатокНаСкладе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 /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Движение.КоличествоСкладКт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	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99415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54312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Контрагент;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  = Договор;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ПланыВидовХарактеристик.ВидыСубконто.Накладные</a:t>
            </a:r>
            <a:r>
              <a:rPr lang="ru-RU" dirty="0"/>
              <a:t>]  = Ссылка;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Движение.СуммаВЕвроДт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 / </a:t>
            </a:r>
            <a:r>
              <a:rPr lang="ru-RU" dirty="0" err="1"/>
              <a:t>КурсЕвро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48499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УправленческийОстатки.Субконто2 КАК Договор,</a:t>
            </a:r>
          </a:p>
          <a:p>
            <a:r>
              <a:rPr lang="ru-RU" dirty="0"/>
              <a:t>		|	УправленческийОстатки.Субконто3 КАК Накладная,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Счет = &amp;</a:t>
            </a:r>
            <a:r>
              <a:rPr lang="ru-RU" dirty="0" err="1"/>
              <a:t>СчетПокупатели</a:t>
            </a:r>
            <a:r>
              <a:rPr lang="ru-RU" dirty="0"/>
              <a:t>, , Субконто1 = &amp;Контрагент)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ВЫРАЗИТЬ(УправленческийОстатки.Субконто2 КАК </a:t>
            </a:r>
            <a:r>
              <a:rPr lang="ru-RU" dirty="0" err="1"/>
              <a:t>Справочник.Договоры</a:t>
            </a:r>
            <a:r>
              <a:rPr lang="ru-RU" dirty="0"/>
              <a:t>).</a:t>
            </a:r>
            <a:r>
              <a:rPr lang="ru-RU" dirty="0" err="1"/>
              <a:t>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ВЫРАЗИТЬ(УправленческийОстатки.Субконто3 КАК </a:t>
            </a:r>
            <a:r>
              <a:rPr lang="ru-RU" dirty="0" err="1"/>
              <a:t>Документ.РасходнаяНакладная</a:t>
            </a:r>
            <a:r>
              <a:rPr lang="ru-RU" dirty="0"/>
              <a:t>).</a:t>
            </a:r>
            <a:r>
              <a:rPr lang="ru-RU" dirty="0" err="1"/>
              <a:t>МоментВремени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СУММА(</a:t>
            </a:r>
            <a:r>
              <a:rPr lang="ru-RU" dirty="0" err="1"/>
              <a:t>СуммаОстаток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ОБЩИЕ";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СчетПокупатели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"Нет задолженности по контрагенту";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ВыборкаОбщийИтог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ВыборкаОбщийИтог.Следующий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СуммаПоДокументу</a:t>
            </a:r>
            <a:r>
              <a:rPr lang="ru-RU" dirty="0"/>
              <a:t> &gt; </a:t>
            </a:r>
            <a:r>
              <a:rPr lang="ru-RU" dirty="0" err="1"/>
              <a:t>ВыборкаОбщийИтог.СуммаОстаток</a:t>
            </a:r>
            <a:r>
              <a:rPr lang="ru-RU" dirty="0"/>
              <a:t>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"Попытка оформить переплату (долг клиента составляет всего " + </a:t>
            </a:r>
            <a:r>
              <a:rPr lang="ru-RU" dirty="0" err="1"/>
              <a:t>ВыборкаОбщийИтог.СуммаОстаток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СуммаКПогашению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ВыборкаОбщийИтог.Выбрать</a:t>
            </a:r>
            <a:r>
              <a:rPr lang="ru-RU" dirty="0"/>
              <a:t>();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И </a:t>
            </a:r>
            <a:r>
              <a:rPr lang="ru-RU" dirty="0" err="1"/>
              <a:t>СуммаКПогашению</a:t>
            </a:r>
            <a:r>
              <a:rPr lang="ru-RU" dirty="0"/>
              <a:t> &gt; 0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СуммаВРублях</a:t>
            </a:r>
            <a:r>
              <a:rPr lang="ru-RU" dirty="0"/>
              <a:t> = Мин(</a:t>
            </a:r>
            <a:r>
              <a:rPr lang="ru-RU" dirty="0" err="1"/>
              <a:t>СуммаКПогашению</a:t>
            </a:r>
            <a:r>
              <a:rPr lang="ru-RU" dirty="0"/>
              <a:t>, </a:t>
            </a:r>
            <a:r>
              <a:rPr lang="ru-RU" dirty="0" err="1"/>
              <a:t>Выборка.СуммаОстаток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ПланыСчетов.Управленческий.Касса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ПланыВидовХарактеристик.ВидыСубконто.Накладные</a:t>
            </a:r>
            <a:r>
              <a:rPr lang="ru-RU" dirty="0"/>
              <a:t>] = </a:t>
            </a:r>
            <a:r>
              <a:rPr lang="ru-RU" dirty="0" err="1"/>
              <a:t>Выборка.Накладная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Движение.СуммаВЕвроКт</a:t>
            </a:r>
            <a:r>
              <a:rPr lang="ru-RU" dirty="0"/>
              <a:t> = </a:t>
            </a:r>
            <a:r>
              <a:rPr lang="ru-RU" dirty="0" err="1"/>
              <a:t>СуммаВРублях</a:t>
            </a:r>
            <a:r>
              <a:rPr lang="ru-RU" dirty="0"/>
              <a:t> / </a:t>
            </a:r>
            <a:r>
              <a:rPr lang="ru-RU" dirty="0" err="1"/>
              <a:t>КурсЕвро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СуммаКПогашению</a:t>
            </a:r>
            <a:r>
              <a:rPr lang="ru-RU" dirty="0"/>
              <a:t> = </a:t>
            </a:r>
            <a:r>
              <a:rPr lang="ru-RU" dirty="0" err="1"/>
              <a:t>СуммаКПогашению</a:t>
            </a:r>
            <a:r>
              <a:rPr lang="ru-RU" dirty="0"/>
              <a:t> - </a:t>
            </a:r>
            <a:r>
              <a:rPr lang="ru-RU" dirty="0" err="1"/>
              <a:t>СуммаВРублях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26202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19342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// регистр Управленческий 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ТекСтрокаСписокНоменклатуры</a:t>
            </a:r>
            <a:r>
              <a:rPr lang="ru-RU" dirty="0"/>
              <a:t> Из </a:t>
            </a:r>
            <a:r>
              <a:rPr lang="ru-RU" dirty="0" err="1"/>
              <a:t>СписокНоменклатуры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ТекСтрокаСписокНоменклатуры.Сумма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ТекСтрокаСписокНоменклатуры.Номенклатура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ТекСтрокаСписокНоменклатуры.ИнвентарныйНомер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ТекСтрокаСписокНоменклатуры.Количество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34685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, "</a:t>
            </a:r>
            <a:r>
              <a:rPr lang="ru-RU" dirty="0" err="1"/>
              <a:t>ИнвентарныйНомер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r>
              <a:rPr lang="ru-RU" dirty="0"/>
              <a:t>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РасходнаяНакладнаяСписокНоменклатуры.ИнвентарныйНомер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ИнвентарныйНомер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втТЧТовары.ИнвентарныйНомер.Представление</a:t>
            </a:r>
            <a:r>
              <a:rPr lang="ru-RU" dirty="0"/>
              <a:t> КАК </a:t>
            </a:r>
            <a:r>
              <a:rPr lang="ru-RU" dirty="0" err="1"/>
              <a:t>ИнвентарныйНомерПредставление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(Субконто1, Субконто2)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endParaRPr lang="ru-RU" dirty="0"/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</a:t>
            </a:r>
          </a:p>
          <a:p>
            <a:r>
              <a:rPr lang="ru-RU" dirty="0"/>
              <a:t>		|			И 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= УправленческийОстатки.Субконто2";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с </a:t>
            </a:r>
            <a:r>
              <a:rPr lang="ru-RU" dirty="0" err="1"/>
              <a:t>инв.номером</a:t>
            </a:r>
            <a:r>
              <a:rPr lang="ru-RU" dirty="0"/>
              <a:t> %2 в количестве %3",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Выборка.ИнвентарныйНомерПредставление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себестоимость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ПланыВидовХарактеристик.ВидыСубконто.ФизическиеЛица</a:t>
            </a:r>
            <a:r>
              <a:rPr lang="ru-RU" dirty="0"/>
              <a:t>] = Сотрудник;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Выборка.ИнвентарныйНомер</a:t>
            </a:r>
            <a:r>
              <a:rPr lang="ru-RU" dirty="0"/>
              <a:t>;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продажа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ПланыВидовХарактеристик.ВидыСубконто.ФизическиеЛица</a:t>
            </a:r>
            <a:r>
              <a:rPr lang="ru-RU" dirty="0"/>
              <a:t>] = Сотрудник;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2666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СУБКОНТО – ЭТО ДОПОЛНИТЕЛЬНЫЙ РАЗРЕЗ УЧЕТА. КОЛИЧЕСТВО СУБКОНТО ЗАВИСИТ ОТ ЗАДАЧИ.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89074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40455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, Склад);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СебестоимостьИтого</a:t>
            </a:r>
            <a:r>
              <a:rPr lang="ru-RU" dirty="0"/>
              <a:t> = 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 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себестоимость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?(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				   </a:t>
            </a:r>
            <a:r>
              <a:rPr lang="ru-RU" dirty="0" err="1"/>
              <a:t>Выборка.СуммаОстаток</a:t>
            </a:r>
            <a:r>
              <a:rPr lang="ru-RU" dirty="0"/>
              <a:t>,</a:t>
            </a:r>
          </a:p>
          <a:p>
            <a:r>
              <a:rPr lang="ru-RU" dirty="0"/>
              <a:t>						  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);</a:t>
            </a:r>
          </a:p>
          <a:p>
            <a:r>
              <a:rPr lang="ru-RU" dirty="0"/>
              <a:t>						   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СебестоимостьИтого</a:t>
            </a:r>
            <a:r>
              <a:rPr lang="ru-RU" dirty="0"/>
              <a:t> = </a:t>
            </a:r>
            <a:r>
              <a:rPr lang="ru-RU" dirty="0" err="1"/>
              <a:t>СебестоимостьИтого</a:t>
            </a:r>
            <a:r>
              <a:rPr lang="ru-RU" dirty="0"/>
              <a:t> + </a:t>
            </a:r>
            <a:r>
              <a:rPr lang="ru-RU" dirty="0" err="1"/>
              <a:t>Движение.Сумма</a:t>
            </a:r>
            <a:r>
              <a:rPr lang="ru-RU" dirty="0"/>
              <a:t>;						   </a:t>
            </a:r>
          </a:p>
          <a:p>
            <a:r>
              <a:rPr lang="ru-RU" dirty="0"/>
              <a:t>						   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Отказ Тогда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агентское вознаграждение</a:t>
            </a:r>
          </a:p>
          <a:p>
            <a:r>
              <a:rPr lang="ru-RU" dirty="0"/>
              <a:t>	Если Не </a:t>
            </a:r>
            <a:r>
              <a:rPr lang="ru-RU" dirty="0" err="1"/>
              <a:t>Агент.Пустая</a:t>
            </a:r>
            <a:r>
              <a:rPr lang="ru-RU" dirty="0"/>
              <a:t>() Тогда		</a:t>
            </a:r>
          </a:p>
          <a:p>
            <a:r>
              <a:rPr lang="ru-RU" dirty="0"/>
              <a:t>		Валюта = </a:t>
            </a:r>
            <a:r>
              <a:rPr lang="ru-RU" dirty="0" err="1"/>
              <a:t>ОбщегоНазначения.ВалютаАгента</a:t>
            </a:r>
            <a:r>
              <a:rPr lang="ru-RU" dirty="0"/>
              <a:t>(Агент);</a:t>
            </a:r>
          </a:p>
          <a:p>
            <a:r>
              <a:rPr lang="ru-RU" dirty="0"/>
              <a:t>		Курс = </a:t>
            </a:r>
            <a:r>
              <a:rPr lang="ru-RU" dirty="0" err="1"/>
              <a:t>РегистрыСведений.КурсыВалют.ПолучитьПоследнее</a:t>
            </a:r>
            <a:r>
              <a:rPr lang="ru-RU" dirty="0"/>
              <a:t>(Дата, Новый Структура("Валюта", Валюта)).Курс;</a:t>
            </a:r>
          </a:p>
          <a:p>
            <a:r>
              <a:rPr lang="ru-RU" dirty="0"/>
              <a:t>		Если Валюта &lt;&gt; </a:t>
            </a:r>
            <a:r>
              <a:rPr lang="ru-RU" dirty="0" err="1"/>
              <a:t>Справочники.Валюты.РоссийскийРубль</a:t>
            </a:r>
            <a:r>
              <a:rPr lang="ru-RU" dirty="0"/>
              <a:t> И Курс = 0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курс валюты агента";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Возврат;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Курс = ?(Курс = 0, 1, Курс);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</a:t>
            </a:r>
            <a:r>
              <a:rPr lang="ru-RU" dirty="0" err="1"/>
              <a:t>СуммаВознаграждения</a:t>
            </a:r>
            <a:r>
              <a:rPr lang="ru-RU" dirty="0"/>
              <a:t> = </a:t>
            </a:r>
            <a:r>
              <a:rPr lang="ru-RU" dirty="0" err="1"/>
              <a:t>Окр</a:t>
            </a:r>
            <a:r>
              <a:rPr lang="ru-RU" dirty="0"/>
              <a:t>(0.2*(</a:t>
            </a:r>
            <a:r>
              <a:rPr lang="ru-RU" dirty="0" err="1"/>
              <a:t>СуммаПоДокументу</a:t>
            </a:r>
            <a:r>
              <a:rPr lang="ru-RU" dirty="0"/>
              <a:t> - </a:t>
            </a:r>
            <a:r>
              <a:rPr lang="ru-RU" dirty="0" err="1"/>
              <a:t>СебестоимостьИтого</a:t>
            </a:r>
            <a:r>
              <a:rPr lang="ru-RU" dirty="0"/>
              <a:t>), 2);</a:t>
            </a:r>
          </a:p>
          <a:p>
            <a:r>
              <a:rPr lang="ru-RU" dirty="0"/>
              <a:t>		</a:t>
            </a:r>
            <a:r>
              <a:rPr lang="ru-RU" dirty="0" err="1"/>
              <a:t>СуммаВознагражденияВВалюте</a:t>
            </a:r>
            <a:r>
              <a:rPr lang="ru-RU" dirty="0"/>
              <a:t> =  </a:t>
            </a:r>
            <a:r>
              <a:rPr lang="ru-RU" dirty="0" err="1"/>
              <a:t>Окр</a:t>
            </a:r>
            <a:r>
              <a:rPr lang="ru-RU" dirty="0"/>
              <a:t>(</a:t>
            </a:r>
            <a:r>
              <a:rPr lang="ru-RU" dirty="0" err="1"/>
              <a:t>СуммаВознаграждения</a:t>
            </a:r>
            <a:r>
              <a:rPr lang="ru-RU" dirty="0"/>
              <a:t> / Курс, 2);</a:t>
            </a:r>
          </a:p>
          <a:p>
            <a:r>
              <a:rPr lang="ru-RU" dirty="0"/>
              <a:t>		Если </a:t>
            </a:r>
            <a:r>
              <a:rPr lang="ru-RU" dirty="0" err="1"/>
              <a:t>СуммаВознаграждения</a:t>
            </a:r>
            <a:r>
              <a:rPr lang="ru-RU" dirty="0"/>
              <a:t> &gt; 0 И </a:t>
            </a:r>
            <a:r>
              <a:rPr lang="ru-RU" dirty="0" err="1"/>
              <a:t>СуммаВознагражденияВВалюте</a:t>
            </a:r>
            <a:r>
              <a:rPr lang="ru-RU" dirty="0"/>
              <a:t> &gt; 0 Тогда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ПланыСчетов.Управленческий.Агенты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ПланыВидовХарактеристик.ВидыСубконто.Агенты</a:t>
            </a:r>
            <a:r>
              <a:rPr lang="ru-RU" dirty="0"/>
              <a:t>] = Агент;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Движение.СуммаВалКт</a:t>
            </a:r>
            <a:r>
              <a:rPr lang="ru-RU" dirty="0"/>
              <a:t> = </a:t>
            </a:r>
            <a:r>
              <a:rPr lang="ru-RU" dirty="0" err="1"/>
              <a:t>СуммаВознагражденияВВалюте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СуммаВознаграждения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39940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7323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, Склад);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ОтправлениеСписокНоменклатуры.Номенклатура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ОтправлениеСписокНоменклатуры.Количество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Документ.Отправление.СписокНоменклатуры</a:t>
            </a:r>
            <a:r>
              <a:rPr lang="ru-RU" dirty="0"/>
              <a:t> КАК </a:t>
            </a:r>
            <a:r>
              <a:rPr lang="ru-RU" dirty="0" err="1"/>
              <a:t>ОтправлениеСписокНоменклатуры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ОтправлениеСписокНоменклатуры.Ссылка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ОтправлениеСписокНоменклатуры.Номенклатура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8616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, </a:t>
            </a:r>
            <a:r>
              <a:rPr lang="ru-RU" dirty="0" err="1"/>
              <a:t>ДокументОтправления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ПрибытиеСписокНоменклатуры.Номенклатура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ПрибытиеСписокНоменклатуры.Количество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Документ.Прибытие.СписокНоменклатуры</a:t>
            </a:r>
            <a:r>
              <a:rPr lang="ru-RU" dirty="0"/>
              <a:t> КАК </a:t>
            </a:r>
            <a:r>
              <a:rPr lang="ru-RU" dirty="0" err="1"/>
              <a:t>ПрибытиеСписокНоменклатуры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ПрибытиеСписокНоменклатуры.Ссылка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ПрибытиеСписокНоменклатуры.Номенклатура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СчетТоварыВПути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</a:t>
            </a:r>
            <a:r>
              <a:rPr lang="ru-RU" dirty="0" err="1"/>
              <a:t>ДокументОтправления</a:t>
            </a:r>
            <a:r>
              <a:rPr lang="ru-RU" dirty="0"/>
              <a:t>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ДокументОтправления</a:t>
            </a:r>
            <a:r>
              <a:rPr lang="ru-RU" dirty="0"/>
              <a:t>", </a:t>
            </a:r>
            <a:r>
              <a:rPr lang="ru-RU" dirty="0" err="1"/>
              <a:t>ДокументОтправления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СчетТоварыВПути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] = </a:t>
            </a:r>
            <a:r>
              <a:rPr lang="ru-RU" dirty="0" err="1"/>
              <a:t>ДокументОтправления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		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787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1176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ПриходнаяНакладнаяСписокНоменклатуры.СрокГодности</a:t>
            </a:r>
            <a:r>
              <a:rPr lang="ru-RU" dirty="0"/>
              <a:t> КАК </a:t>
            </a:r>
            <a:r>
              <a:rPr lang="ru-RU" dirty="0" err="1"/>
              <a:t>СрокГодности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ПриходнаяНакладнаяСписокНоменклатуры.СрокГодности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] = </a:t>
            </a:r>
            <a:r>
              <a:rPr lang="ru-RU" dirty="0" err="1"/>
              <a:t>Выборка.СрокГодности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7460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УправленческийОстаткиПоСрокамГодности.Субконто2 КАК </a:t>
            </a:r>
            <a:r>
              <a:rPr lang="ru-RU" dirty="0" err="1"/>
              <a:t>СрокГодности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УправленческийОстаткиПоСрокамГодности.КоличествоОстаток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КоличествоОстатокПоСрокуГодности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УправленческийОстаткиПоТоварам.КоличествоОстаток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КоличествоОстатокПоТовару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УправленческийОстаткиПоТоварам.СуммаОстаток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СуммаОстатокПоТовару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ВидыСубконтоСрокиГодности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УправленческийОстаткиПоСрокамГодности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УправленческийОстаткиПоСрокамГодности.Субконто1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УправленческийОстаткиПоТоварам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УправленческийОстаткиПоТоварам.Субконто1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СрокГодности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КоличествоОстатокПоСрокуГодности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КоличествоОстатокПоТовару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СуммаОстатокПоТовару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ВидыСубконтоСрокиГодности</a:t>
            </a:r>
            <a:r>
              <a:rPr lang="ru-RU" dirty="0"/>
              <a:t>", </a:t>
            </a:r>
            <a:r>
              <a:rPr lang="ru-RU" dirty="0" err="1"/>
              <a:t>ВидыСубконтоСрокиГодности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ВидыСубконтоНоменклатура</a:t>
            </a:r>
            <a:r>
              <a:rPr lang="ru-RU" dirty="0"/>
              <a:t>",  </a:t>
            </a:r>
            <a:r>
              <a:rPr lang="ru-RU" dirty="0" err="1"/>
              <a:t>ВидыСубконтоНоменклатура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СебестоимостьИтого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ВыборкаДетальныеЗаписи.КоличествоОстатокПоСрокуГодности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И</a:t>
            </a:r>
          </a:p>
          <a:p>
            <a:r>
              <a:rPr lang="ru-RU" dirty="0"/>
              <a:t>				 Количество = </a:t>
            </a:r>
            <a:r>
              <a:rPr lang="ru-RU" dirty="0" err="1"/>
              <a:t>КоличествоСписать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ВыборкаНоменклатура.СуммаОстатокПоТовару</a:t>
            </a:r>
            <a:r>
              <a:rPr lang="ru-RU" dirty="0"/>
              <a:t> - </a:t>
            </a:r>
            <a:r>
              <a:rPr lang="ru-RU" dirty="0" err="1"/>
              <a:t>СебестоимостьИтого</a:t>
            </a:r>
            <a:r>
              <a:rPr lang="ru-RU" dirty="0"/>
              <a:t>;	</a:t>
            </a:r>
          </a:p>
          <a:p>
            <a:r>
              <a:rPr lang="ru-RU" dirty="0"/>
              <a:t>			Иначе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ВыборкаНоменклатура.СуммаОстатокПоТовару</a:t>
            </a:r>
            <a:r>
              <a:rPr lang="ru-RU" dirty="0"/>
              <a:t> / </a:t>
            </a:r>
          </a:p>
          <a:p>
            <a:r>
              <a:rPr lang="ru-RU" dirty="0"/>
              <a:t>								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*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] = </a:t>
            </a:r>
            <a:r>
              <a:rPr lang="ru-RU" dirty="0" err="1"/>
              <a:t>ВыборкаДетальныеЗаписи.СрокГодности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	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СебестоимостьИтого</a:t>
            </a:r>
            <a:r>
              <a:rPr lang="ru-RU" dirty="0"/>
              <a:t> = </a:t>
            </a:r>
            <a:r>
              <a:rPr lang="ru-RU" dirty="0" err="1"/>
              <a:t>СебестоимостьИтого</a:t>
            </a:r>
            <a:r>
              <a:rPr lang="ru-RU" dirty="0"/>
              <a:t> + </a:t>
            </a:r>
            <a:r>
              <a:rPr lang="ru-RU" dirty="0" err="1"/>
              <a:t>Движение.Сумма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4455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091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УправленческийОстаткиПоСкладу.КоличествоОстаток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КоличествоОстатокНаСкладе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УправленческийОстаткиПоКомпании.КоличествоОстаток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КоличествоОстатокВКомпании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УправленческийОстаткиПоКомпании.СуммаОстаток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СуммаОстатокВКомпании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УправленческийОстаткиПоСкладу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УправленческийОстаткиПоСкладу.Субконто1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УправленческийОстаткиПоКомпании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УправленческийОстаткиПоКомпании.Субконто1";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", 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ВидСубконтоНоменклатура</a:t>
            </a:r>
            <a:r>
              <a:rPr lang="ru-RU" dirty="0"/>
              <a:t>", 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Выборка.КоличествоОстатокНаСкладе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Выборка.КоличествоОстатокНаСкладе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себестоимость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Выборка.КоличествоОстатокВКомпании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Выборка.СуммаОстатокВКомпании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Выборка.СуммаОстатокВКомпании</a:t>
            </a:r>
            <a:r>
              <a:rPr lang="ru-RU" dirty="0"/>
              <a:t> / </a:t>
            </a:r>
            <a:r>
              <a:rPr lang="ru-RU" dirty="0" err="1"/>
              <a:t>Выборка.КоличествоОстатокВКомпании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Проект;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// продажа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Проект;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8252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ЗатратыСписокЗатрат.Проект</a:t>
            </a:r>
            <a:r>
              <a:rPr lang="ru-RU" dirty="0"/>
              <a:t> КАК Проект,</a:t>
            </a:r>
          </a:p>
          <a:p>
            <a:r>
              <a:rPr lang="ru-RU" dirty="0"/>
              <a:t>		|	СУММА(</a:t>
            </a:r>
            <a:r>
              <a:rPr lang="ru-RU" dirty="0" err="1"/>
              <a:t>ЗатратыСписокЗатрат.Сумма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Документ.Затраты.СписокЗатрат</a:t>
            </a:r>
            <a:r>
              <a:rPr lang="ru-RU" dirty="0"/>
              <a:t> КАК </a:t>
            </a:r>
            <a:r>
              <a:rPr lang="ru-RU" dirty="0" err="1"/>
              <a:t>ЗатратыСписокЗатрат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ЗатратыСписокЗатрат.Проект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</a:t>
            </a:r>
            <a:r>
              <a:rPr lang="ru-RU" dirty="0" err="1"/>
              <a:t>Выборка.Проект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ПланыСчетов.Управленческий.ОбщехозяйственныеЗатраты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849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8C7E5D-BFD8-4E78-A192-3B140DAE77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D3E64B-650F-4E93-A22D-0245AD0F3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A0F685-C437-421D-B37D-A07F1B85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01.09.2024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C819C6-61DC-449A-A66A-585F2309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0D41E9-1AC7-4118-9C68-5FAB76248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7681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CCB3F7-A980-4DB2-A9EC-BA955042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BF83927-9DF5-471C-B514-13DCA75BE6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FC251F-233A-4535-B0E7-B3C736A32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01.09.2024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105AC1-60F3-47B6-8480-55A49045A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009646-8D49-4D4D-8ED6-EA3883EEB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6660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1D8F6C3-CD54-45D4-996F-6F33AF0FF5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D03EA0F-8BDD-41D4-86AA-B856ED930D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48EDC5-6B1D-4E0D-9CE5-562E7A53D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01.09.2024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7E7074-E5C2-45BE-B547-0550574D7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3DE13D-7882-46D1-A415-37DBA6DAB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690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CEE389-832D-4801-956E-828060131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8E8C43-2EA0-43D0-868A-F563094E1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8B0D7F-62C4-4DEE-AB78-D3F59B16D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01.09.2024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4522C9-736A-43F9-A9B9-ACDBDD80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7B5CB3-4C4D-4059-A3D7-B073758C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4041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775A74-4A79-4CB8-9DB5-5D746EE2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518CF1-E41E-403E-BEB9-4BD8A19C4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0B77DE-A55B-4ACF-BE1E-17DDE4809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01.09.2024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24E044-EA25-443D-B492-360931C85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ADF4AA-D981-41E3-B2AB-AB506CAD1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5437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93CEE0-31E1-4E5C-AFF1-2A37B6AC1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E7AE50-6D7C-429B-B7B6-3118B8A8F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A5832E-4473-4C26-941B-A6189C801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F11CB1B-B82F-48D2-BAC4-4A7EA46E8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01.09.2024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B947E8-6F2F-463E-B765-CE16CA31A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B3DA0AA-3E88-49CB-80A7-63A2BE97F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4363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DCEA7-0AE9-4FCD-9E2F-FEC5A52C1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427390-BC24-47C8-96F2-BBE94525F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A253A0A-716D-4702-9420-6A34CD803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CE294CE-D303-4804-AF38-A5A605BF29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4D9685A-85C2-4CCE-86E6-CF7574095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30D2E8C-C315-44C4-9E59-EDE2D30BC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01.09.2024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70B5E46-DCF3-4FB2-85F9-CB5074EFA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81EE489-C940-4162-85AB-B635B4B6F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6690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BEFB89-D8BD-443B-8416-0214A5D67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9F9F1EB-AC16-465A-8833-26D7B88D2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01.09.2024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B16B51-6FA4-408A-967E-DE29D1687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6E6D091-B375-44DB-AC4A-FE68175F8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2515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F66BD5A-7CE5-40D3-ABAD-62B57DC90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01.09.2024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ABA6AC0-C604-425B-AFFF-4A2434853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2ED141-6531-47AE-A29E-FB144698F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539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A21EC4-CD3A-4605-975C-0B85F23B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08EC3F-A004-40CC-AAAF-4C3213AB7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49307A9-4894-45CF-B5C1-4C79150F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96BEBA5-DE1B-4C54-A149-FFB82CE3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01.09.2024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9FA004-ABD0-431F-A5E5-8853FE72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909ADB-C279-44C6-8B25-B2E128A2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1935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465AF-7B2F-473C-8864-373A1CC16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1E1198A-EC6C-47D2-A944-C032CD7D4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C95327-C2B1-4F82-869F-EDBAB39E3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0F1006E-1715-42DA-867A-5EDBBC40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01.09.2024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8F5C4E-1969-4A5C-9A72-FC3618702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A9E6974-C72B-4AF6-A22A-42E77250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9914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E77AA5-3903-455E-816A-D328E75FE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CD9B0B-22EB-4E05-A398-1A200CD05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C2CC4-CCDE-4C7F-A244-DF55EB42F0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0D3B6-6774-42C5-8814-BF973A6CCE72}" type="datetimeFigureOut">
              <a:rPr lang="ru-RU" smtClean="0"/>
              <a:t>01.09.2024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59727B-1BD4-46BF-BF9F-A17B9F0BD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1E9AE3-A88E-4E71-AC74-C1CB009D9E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950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7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1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1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5.png"/><Relationship Id="rId4" Type="http://schemas.openxmlformats.org/officeDocument/2006/relationships/image" Target="../media/image294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pn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8.png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3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0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4.png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2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6.png"/><Relationship Id="rId4" Type="http://schemas.openxmlformats.org/officeDocument/2006/relationships/image" Target="../media/image345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6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1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6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9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3.png"/><Relationship Id="rId4" Type="http://schemas.openxmlformats.org/officeDocument/2006/relationships/image" Target="../media/image382.png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0.png"/><Relationship Id="rId4" Type="http://schemas.openxmlformats.org/officeDocument/2006/relationships/image" Target="../media/image389.png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7.png"/><Relationship Id="rId4" Type="http://schemas.openxmlformats.org/officeDocument/2006/relationships/image" Target="../media/image416.png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9D0A4E-7379-476B-ACFE-E87FD87A72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Решения БУ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1017A33-AD63-43BF-BCEA-1B013DE215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5187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3B6CA5-14C4-4175-8906-2F1E600A46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340485"/>
            <a:ext cx="5940425" cy="41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281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24EC66-F1FC-40FE-B32B-C23C31D0D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679" y="1833340"/>
            <a:ext cx="6744641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231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18BD71-11A1-4FF7-B24D-9480C638A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942" y="2104840"/>
            <a:ext cx="2934109" cy="12384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45D7ED-FA4D-4C86-A22C-5ABD3F3A0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544" y="3587822"/>
            <a:ext cx="8468907" cy="281979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F8ED74E-2438-4133-B8F0-3C3656A9C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546" y="336069"/>
            <a:ext cx="8468907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10198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34BF34-8D10-46F7-8B7C-1CB508E20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073" y="1623760"/>
            <a:ext cx="7363853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284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4027B9-46A1-4E84-9889-D166694B5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4</a:t>
            </a:r>
          </a:p>
        </p:txBody>
      </p:sp>
    </p:spTree>
    <p:extLst>
      <p:ext uri="{BB962C8B-B14F-4D97-AF65-F5344CB8AC3E}">
        <p14:creationId xmlns:p14="http://schemas.microsoft.com/office/powerpoint/2010/main" val="73043411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3038474"/>
            <a:ext cx="2143125" cy="7810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3575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02C471-383E-45BC-8C23-01B10DA71E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11525" y="1228725"/>
            <a:ext cx="55689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8857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2AB0E8-2CA5-4665-8392-4E85E487CB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88210" y="2438400"/>
            <a:ext cx="2047875" cy="1981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88D921-4E2C-44CC-A5E8-B655B025C29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55410" y="676275"/>
            <a:ext cx="354838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474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96DC8C-DF43-4A18-A441-842260674D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8911" y="1262060"/>
            <a:ext cx="5205095" cy="43338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5E5C5E-C088-42A4-9B01-B2CBD935CF0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14179" y="1237929"/>
            <a:ext cx="5248910" cy="438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2612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791F10-75A1-4FA7-9CED-5E99AC026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92" y="575864"/>
            <a:ext cx="3639058" cy="56967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4753BC-FDBE-4F37-A4BB-8A881A8E8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585390"/>
            <a:ext cx="3581900" cy="56872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E4922D-64FC-4343-B246-F17586795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950" y="566338"/>
            <a:ext cx="3591426" cy="57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4724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C2A53F-3CA8-462D-8BE7-03EA32679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229" y="571101"/>
            <a:ext cx="3591426" cy="571579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200D99-9709-4A8E-AA81-D98D81B1B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347" y="280548"/>
            <a:ext cx="3581900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96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303017-BA8A-499C-B209-98BF997914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2230" y="2767964"/>
            <a:ext cx="5940425" cy="21545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66E1C-2839-4093-AAF9-28DF729515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33995" y="1840228"/>
            <a:ext cx="42957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210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C530EB-397D-4188-910F-FCD993B2C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РАСЧЕТ СУММ ДОКУМЕТА КУПЛИ-ПРОДАЖА: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69C954-3C8D-4BD6-BE79-A3F8CFD7D4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5466" y="1690688"/>
            <a:ext cx="3231515" cy="44577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776C25-8A38-4583-8CDC-B3266B1498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99499" y="1690688"/>
            <a:ext cx="5487035" cy="22479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66FC47-F091-48E1-9DC5-E7ABE169981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703490" y="4425951"/>
            <a:ext cx="4982210" cy="8382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0FC00B-195F-4F78-9985-E3F35D1B1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5073" y="1842494"/>
            <a:ext cx="3010324" cy="41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4246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946E0F-CBC7-41B0-8CB2-5C52686434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57799" y="971231"/>
            <a:ext cx="5876402" cy="491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4865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B66FA-28FF-4F00-A93E-5617542D1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КУПЛИ ПРОДАЖИ</a:t>
            </a:r>
          </a:p>
        </p:txBody>
      </p:sp>
    </p:spTree>
    <p:extLst>
      <p:ext uri="{BB962C8B-B14F-4D97-AF65-F5344CB8AC3E}">
        <p14:creationId xmlns:p14="http://schemas.microsoft.com/office/powerpoint/2010/main" val="295506251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8A6452-E3DB-46AE-B144-B33AB41E73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02506" y="1165069"/>
            <a:ext cx="7586987" cy="452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131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47A881-3920-49BB-82C9-66A0545815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79046" y="1154285"/>
            <a:ext cx="10433907" cy="454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426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CDEAF9-2F02-4C2B-8AAE-055E1F9776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66795" y="526396"/>
            <a:ext cx="5058410" cy="1304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4D781D-34DC-4FE8-9C53-D97E1457059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0216" y="2145768"/>
            <a:ext cx="11071568" cy="362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6958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9A1549-0C7D-4690-BEE9-6BFCC690E6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6332" y="1184435"/>
            <a:ext cx="5040573" cy="44891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7CD2F3-8685-4C9E-A9E3-3AF16FDA1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097" y="1184435"/>
            <a:ext cx="5030922" cy="448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3822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B3B1944-B955-4297-8A3F-07557A68DB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0019" y="1895871"/>
            <a:ext cx="2372011" cy="30662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AB560E-72B5-4529-BA02-616970DB6A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89500" y="571181"/>
            <a:ext cx="3781425" cy="57156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B33D0C5-1BEC-4A02-9810-FCB34CAFC48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63716" y="561655"/>
            <a:ext cx="3800475" cy="573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8647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9FD6FF-83AF-4C3F-BCF8-094BB37CB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96869295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C06F2F-0F96-4ACF-BAAF-582915B3A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6B99BDE-E3FE-4C76-8196-C863B876237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8327" y="3003176"/>
            <a:ext cx="8595345" cy="146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30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1925DE-00CD-4C35-94C6-AC63ACF2DC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74105" y="120239"/>
            <a:ext cx="3179695" cy="66175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A222DC-2E9F-4D66-B28C-2FAFDD1E97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6944" y="1612676"/>
            <a:ext cx="3790950" cy="512508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0D505B7-0DD9-4275-A022-2977D9ECBEC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95762" y="1612676"/>
            <a:ext cx="3800475" cy="509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440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59D597-C4C6-414A-8D3B-014FEE9489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88717" y="1089759"/>
            <a:ext cx="8214565" cy="467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4367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D929D9-9E63-467C-8CFF-9AFE927EE9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72602" y="1577788"/>
            <a:ext cx="7646794" cy="13119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A862FC-4310-43B1-A3E4-55331F4268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4710" y="3716094"/>
            <a:ext cx="11422579" cy="156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77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C24058-4602-407F-A20B-248ACA0EA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388" y="1209365"/>
            <a:ext cx="8945223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9185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085781-BD8B-44EF-98C1-2ABEF2E68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593888"/>
            <a:ext cx="6906589" cy="1648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025A88-A9F3-4A4E-8AD7-7D86AB369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232" y="2459854"/>
            <a:ext cx="6887536" cy="213389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5314EF-4817-4C22-B1DE-F353ACA3B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074" y="4811663"/>
            <a:ext cx="6639852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9934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062681-C3E8-47F1-98ED-622B89BB8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783" y="1518971"/>
            <a:ext cx="8116433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1838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4E66A3-AD37-411A-B933-799F86780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AE6F86-773E-4CB2-8B89-F670144CC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470" y="1690688"/>
            <a:ext cx="4363059" cy="151468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943801-7E0C-442C-AEFF-B05B718BE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338" y="3357309"/>
            <a:ext cx="4277322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58005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BE3781-1FB7-412C-B33E-D6464E498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96676"/>
            <a:ext cx="6916115" cy="31532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916786-EC27-417F-A39E-0B60E2046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942" y="3353685"/>
            <a:ext cx="6925642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7141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1F2C0E-873A-4966-9B82-D79439168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136" y="84140"/>
            <a:ext cx="6297147" cy="28237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66CF6D-1AB4-4A86-A7EC-AF0E4CAE8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426" y="3086975"/>
            <a:ext cx="6297147" cy="344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0970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E994B4-EA95-4456-B319-55B06B411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569" y="156085"/>
            <a:ext cx="5792862" cy="317493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128A86-286E-4DAE-9166-43B5BB478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569" y="3429000"/>
            <a:ext cx="5792862" cy="318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6577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FDDC55-8326-40DC-AC65-3CA4DE2A3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394" y="1871464"/>
            <a:ext cx="7959211" cy="311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92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54F611-52B1-4618-9E34-56E49FE48E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2038350"/>
            <a:ext cx="5267960" cy="27813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072535D-DEA9-44A4-8B14-64C415CC6A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1590" y="3105150"/>
            <a:ext cx="498221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064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B4B365-0607-46E3-A759-F3662DD34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5</a:t>
            </a:r>
          </a:p>
        </p:txBody>
      </p:sp>
    </p:spTree>
    <p:extLst>
      <p:ext uri="{BB962C8B-B14F-4D97-AF65-F5344CB8AC3E}">
        <p14:creationId xmlns:p14="http://schemas.microsoft.com/office/powerpoint/2010/main" val="333834897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8B4BF7-92A0-4AA1-BD4D-21D0DD14E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 ПРИХОДНОЙ И РАСХОДНОЙ: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03A4506-4CF0-452C-AA7F-8DE5A2A83B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2584" y="1697756"/>
            <a:ext cx="3354744" cy="387537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89B204-206F-413A-AB19-2D71CCD12B9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00450" y="3003550"/>
            <a:ext cx="4991100" cy="8509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D284D7-5A9B-4DC0-AA51-C94C4DC75B1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704672" y="1697756"/>
            <a:ext cx="3084481" cy="481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5698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3CC801-3B11-42E2-B865-C3AB9E6948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5979" y="1153519"/>
            <a:ext cx="5743102" cy="455268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3AD575-DC1B-4D21-B75A-31FDFD5A67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42919" y="1151795"/>
            <a:ext cx="5722839" cy="455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5027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D53E56C-451F-4F2C-B259-81E985FC51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808" y="1051078"/>
            <a:ext cx="5942636" cy="47558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652819-8E02-4452-82E8-50C702504D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74557" y="1051079"/>
            <a:ext cx="5942651" cy="475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0445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99889F-192F-4329-A618-DBD68C3ED5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57583" y="688873"/>
            <a:ext cx="6876834" cy="548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9376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82637D-C033-4E1B-8D4A-82D5431377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11373" y="966470"/>
            <a:ext cx="2228850" cy="49250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ED4C7C-6ADA-4A45-8C82-659588BB216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04718" y="1396365"/>
            <a:ext cx="2857500" cy="406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134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1180A41-2A97-4005-A3A3-A42ED7BC75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7878" y="527901"/>
            <a:ext cx="7276244" cy="181883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BE1FE2-B02B-4F37-8AE9-F86E3E9C72A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99099" y="2549920"/>
            <a:ext cx="6593801" cy="39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5997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DEA782-B2F8-4975-B4A3-E8BC310349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58575" y="950840"/>
            <a:ext cx="7074849" cy="495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7696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E39605-24E6-4D03-A579-DAF8A682AF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4076" y="2733675"/>
            <a:ext cx="1943100" cy="16573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9E4B59-3397-43EC-A48D-24FC5F0951B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94860" y="1314450"/>
            <a:ext cx="3534410" cy="44958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379A737-BE50-4409-9DE4-07494C4A3FE5}"/>
              </a:ext>
            </a:extLst>
          </p:cNvPr>
          <p:cNvSpPr/>
          <p:nvPr/>
        </p:nvSpPr>
        <p:spPr>
          <a:xfrm>
            <a:off x="8555634" y="585975"/>
            <a:ext cx="3282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РЕГИСТРЕ БУХГАЛТЕРИИ: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A32B7E-C68D-4A19-ACAC-96EED99C49E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746955" y="1181100"/>
            <a:ext cx="289941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222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ED08197-C006-4D0A-98C3-FC50E10DC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24" y="1618997"/>
            <a:ext cx="10764752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52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AC48C-DF67-425E-BB21-AC94985E5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приходной и расходной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1FD888-C78D-4DA4-8E8A-ED6E717C8C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87607" y="2535659"/>
            <a:ext cx="3829050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45EC42-31CE-4353-989F-EC19C483690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13443" y="1592683"/>
            <a:ext cx="3790950" cy="3648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65CCD7-4168-498D-8BDC-EB3FF6DCC258}"/>
              </a:ext>
            </a:extLst>
          </p:cNvPr>
          <p:cNvSpPr txBox="1"/>
          <p:nvPr/>
        </p:nvSpPr>
        <p:spPr>
          <a:xfrm>
            <a:off x="3060887" y="5644171"/>
            <a:ext cx="607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Тоже самое с Количеством, ценой и суммой в </a:t>
            </a:r>
            <a:r>
              <a:rPr lang="ru-RU" dirty="0" err="1"/>
              <a:t>тч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512379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01946E-F6D5-40E7-97FD-F94200871E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7602" y="1257300"/>
            <a:ext cx="4849495" cy="43434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A19E35-3F9E-48A4-875F-E3E8EAE716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64903" y="1257300"/>
            <a:ext cx="484949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9284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A51890-3BCF-41B9-8AC2-C2A63D091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77645049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53F026-704F-4EC8-A72A-1771E7BF7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423004226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108D07-2085-412E-A1BB-3A406595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2F6D6DE-BEDC-44C0-A4B3-E8E92116C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170" y="3044671"/>
            <a:ext cx="8459659" cy="201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769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9FE8D8-3A52-4BE4-9D9D-67A33073B2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43022" y="849081"/>
            <a:ext cx="8905956" cy="515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4590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FD3795-DDBB-4D26-B7D0-52E39C0563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9087" y="1435231"/>
            <a:ext cx="10253826" cy="398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5934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593605-B705-46D1-A77E-BD89C654B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214128"/>
            <a:ext cx="8916644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6520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A2FD92-9CC3-4764-81D0-87D676FBD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525416"/>
            <a:ext cx="6878010" cy="1829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F7D90E-3D9B-4219-9F08-F3293F00B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7" y="2453361"/>
            <a:ext cx="6630325" cy="8954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38898E-4E22-4D58-8652-227C2FED7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837" y="3447726"/>
            <a:ext cx="6620799" cy="14956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92EB7FA-7F0F-4496-95D3-D6FB38DF6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311" y="5042250"/>
            <a:ext cx="6630325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0188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2F32B2-F81D-436F-85C0-6060C1A1F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336" y="1452286"/>
            <a:ext cx="7535327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5712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1EAA7E-E5EF-4CA2-B215-3DC2ABD3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3A811516-9BBB-4259-8893-A28FFB5BC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944" y="2733695"/>
            <a:ext cx="2962688" cy="26483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D4DDCB-E2E1-4CF4-ABB7-72CABA088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529" y="2948613"/>
            <a:ext cx="7583527" cy="221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75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E607A4-81A6-4AC1-BC34-69280E588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регистре запрет незаполненных значений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745915-4666-449C-A0D4-4BBA8BBED6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7187" y="2328862"/>
            <a:ext cx="38576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3929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09AF1D-A708-44B1-ABE3-7272BCF30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525304"/>
            <a:ext cx="6925642" cy="24673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DA8987-48C1-4E49-AD6E-53473A7B8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179" y="3579587"/>
            <a:ext cx="6925642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940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928CC7-18B4-4B50-B0E5-BBA2781EB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696" y="1668489"/>
            <a:ext cx="6570608" cy="352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3434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6D33AA-28D3-477B-8911-9AFC57143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6</a:t>
            </a:r>
          </a:p>
        </p:txBody>
      </p:sp>
    </p:spTree>
    <p:extLst>
      <p:ext uri="{BB962C8B-B14F-4D97-AF65-F5344CB8AC3E}">
        <p14:creationId xmlns:p14="http://schemas.microsoft.com/office/powerpoint/2010/main" val="402771072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ED0CAC-4158-41A3-9E42-BCD6630655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87897" y="734244"/>
            <a:ext cx="5216205" cy="53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10572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3C0773-D41D-410B-8DD8-ED084C75C0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31178" y="1174534"/>
            <a:ext cx="7529643" cy="450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9824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A6128B-BF71-45D2-A678-D88C289FEE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575" y="1343660"/>
            <a:ext cx="5940425" cy="41706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E8D684-4B84-4B56-94BD-1D564DBE14B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11555" y="1133475"/>
            <a:ext cx="507746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846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67D5BB-4F35-4C43-A91F-9C46F34173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98492" y="3224213"/>
            <a:ext cx="1695450" cy="4095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884D18-6A20-4EB7-8456-6593676ED49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70347" y="1092489"/>
            <a:ext cx="3708626" cy="4673022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36452BE-2860-488C-B1AA-3214394FCBC8}"/>
              </a:ext>
            </a:extLst>
          </p:cNvPr>
          <p:cNvSpPr/>
          <p:nvPr/>
        </p:nvSpPr>
        <p:spPr>
          <a:xfrm>
            <a:off x="8839244" y="723157"/>
            <a:ext cx="2106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РЕГИСТРЕ БУХ: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3E947A-BE72-44FB-A00E-E32DC1C3E4C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468878" y="1092489"/>
            <a:ext cx="2847270" cy="467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3808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1B55BBD-0175-4B4F-A41A-22102291F4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0474" y="2578556"/>
            <a:ext cx="2085269" cy="170088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AA6F75-5BD1-45C9-ADAB-D0FD00F6639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29268" y="2862261"/>
            <a:ext cx="1895475" cy="11334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C5F077B-B906-41E8-B762-1572B7208C2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68268" y="619123"/>
            <a:ext cx="3422650" cy="56197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8DEEFA-E60C-49CF-A339-67D249612AB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634443" y="619123"/>
            <a:ext cx="339558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1676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EBED22-A7C5-4F5B-AF70-A416500D4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66" y="1604708"/>
            <a:ext cx="9974067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4128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461A90-11D8-42EB-8603-EDA1E32C2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01" y="961680"/>
            <a:ext cx="5534797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81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866591-5806-4A35-B231-271B2B9E12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6683" y="2109785"/>
            <a:ext cx="2962275" cy="26384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D99CBE-7AB9-46F1-B647-479088F176F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92377" y="1016314"/>
            <a:ext cx="4472940" cy="482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7480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146816-00BC-4695-8C12-7CF33FD9CD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8303" y="2352675"/>
            <a:ext cx="1914525" cy="21526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3A434C-C3B8-47A7-9E70-7E1343D25AA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39346" y="747393"/>
            <a:ext cx="3810000" cy="53632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899F10D-74A4-4A5F-9332-4D0B1D2CD5F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85865" y="971231"/>
            <a:ext cx="5906135" cy="491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3120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7EC13D-52BF-4C18-8774-0C5A74C6DE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61861" y="2686050"/>
            <a:ext cx="1876425" cy="14859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021DDC-078B-470D-A4C9-523CD1266FA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57201" y="715609"/>
            <a:ext cx="3572938" cy="542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42734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03DC9B-40AC-4008-A9FD-D0C146DDD3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112520"/>
            <a:ext cx="5940425" cy="463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400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5AF557-4DC7-4C96-9280-17F3838AAE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52069" y="1077819"/>
            <a:ext cx="7887861" cy="470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9134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C75535-9E85-4B14-B76C-F0255353A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314812739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18BA8C-0A55-42B7-B311-975E393D6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06727820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15E419-FC37-4F1F-BF1B-B2B107570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AE7DE2AA-8A53-410E-AB7A-479BB9742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406" y="2658359"/>
            <a:ext cx="11097188" cy="240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040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97CBE6-8845-4719-9336-C1A53402B0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86461" y="728097"/>
            <a:ext cx="9019078" cy="540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2148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A22BBA-2B5D-4011-99A8-5D7A0FF79F05}"/>
              </a:ext>
            </a:extLst>
          </p:cNvPr>
          <p:cNvPicPr/>
          <p:nvPr/>
        </p:nvPicPr>
        <p:blipFill rotWithShape="1">
          <a:blip r:embed="rId2"/>
          <a:srcRect b="22788"/>
          <a:stretch/>
        </p:blipFill>
        <p:spPr>
          <a:xfrm>
            <a:off x="1358678" y="105596"/>
            <a:ext cx="9474641" cy="161950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D31F1B-A7A5-43A6-B3FC-B899C66EB42C}"/>
              </a:ext>
            </a:extLst>
          </p:cNvPr>
          <p:cNvPicPr/>
          <p:nvPr/>
        </p:nvPicPr>
        <p:blipFill rotWithShape="1">
          <a:blip r:embed="rId3"/>
          <a:srcRect b="6840"/>
          <a:stretch/>
        </p:blipFill>
        <p:spPr>
          <a:xfrm>
            <a:off x="1081889" y="1797729"/>
            <a:ext cx="10028221" cy="176560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5D0B3B-7B1D-4E9D-868A-CF00F0C84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597" y="3636938"/>
            <a:ext cx="2718802" cy="311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7915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717B66-FD27-417B-9B3A-C53624BC4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441" y="1233181"/>
            <a:ext cx="8907118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11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B10DB5-C9C6-42E1-92D0-8E6C38B9226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9497" y="979773"/>
            <a:ext cx="5119781" cy="48984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B7332F-BDAD-47FB-8FAB-A57FF6383CD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64571" y="979773"/>
            <a:ext cx="5137932" cy="489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1288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2FB606-70BA-4FCA-9916-936F8D6BB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223709"/>
            <a:ext cx="6878010" cy="18385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66835E-A1C4-4083-804B-025995CE3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995" y="2176386"/>
            <a:ext cx="6887536" cy="10955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769A6D-0700-4BF5-B342-13811887C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995" y="3386009"/>
            <a:ext cx="6868484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2630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C284D94-7A67-452A-8CE9-C11C1EEE0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231" y="1495155"/>
            <a:ext cx="7611537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2448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70D3DA-71BA-4838-BA17-72BCCBCDD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7F6DDD-BF21-42AB-B77C-67BAF4C15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208" y="1782167"/>
            <a:ext cx="3467584" cy="1257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13E067-8B65-4E82-BF77-F48A24677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890" y="3429000"/>
            <a:ext cx="6954220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1858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87CD15-4A0F-4466-92FE-E51A7A91E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520" y="787177"/>
            <a:ext cx="7220958" cy="22482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621771-3AB7-42FD-B7AC-FF58870BA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047" y="3429000"/>
            <a:ext cx="7201905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1326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09BF4D-E3BD-417C-9056-656298C93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090" y="1818952"/>
            <a:ext cx="7529820" cy="322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2305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3B92A8-7E4F-422E-9DB3-01A82DA74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7</a:t>
            </a:r>
          </a:p>
        </p:txBody>
      </p:sp>
    </p:spTree>
    <p:extLst>
      <p:ext uri="{BB962C8B-B14F-4D97-AF65-F5344CB8AC3E}">
        <p14:creationId xmlns:p14="http://schemas.microsoft.com/office/powerpoint/2010/main" val="50209777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F7027E-624E-4E27-BE1E-5D94D9723B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9684" y="1281112"/>
            <a:ext cx="5417820" cy="42957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7255BE-3464-4614-86B2-1D86691D1D5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54498" y="1281111"/>
            <a:ext cx="539686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4550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5DB8A0-1F6E-41F7-BCE6-3B8B8EDDAE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53475" y="1040455"/>
            <a:ext cx="5994378" cy="477709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2A9B7F1-5BAF-462F-B9D1-E51804266E9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20701" y="407197"/>
            <a:ext cx="4114128" cy="604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8496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3592AD-2223-468E-8FF0-79C9D399EC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11686" y="943459"/>
            <a:ext cx="8368628" cy="497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5452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91DDF3-2222-4916-A194-0494CAEA54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6282" y="859716"/>
            <a:ext cx="9259433" cy="22032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D2C3AE-E5F9-44C8-8739-B29091AECE6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66768" y="3795024"/>
            <a:ext cx="8058463" cy="198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89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FD6046-AFD4-4E0F-9399-290E2BD013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8131" y="871536"/>
            <a:ext cx="4734565" cy="5114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940A37-FD86-47BF-B5DE-3449C1F25A1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170794" y="871537"/>
            <a:ext cx="42830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9552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014728-6790-4F30-BF54-489041A568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02141" y="2754123"/>
            <a:ext cx="2618194" cy="134975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18C5E-1E8F-4DDD-B134-FC02AE1CD8B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17959" y="995044"/>
            <a:ext cx="3771900" cy="486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0041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6C680A-56D7-4FBE-A637-5FCC4A34E8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5364" y="1618499"/>
            <a:ext cx="11161272" cy="362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8482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1FA316-B24C-4B5A-8C5D-F42A098153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35978" y="538561"/>
            <a:ext cx="6520043" cy="578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1502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4C103D-A244-40F4-B2CF-5C06492850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55803" y="2238473"/>
            <a:ext cx="2272203" cy="23810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CD7F12-B246-4E29-A7BE-CA4566F0916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49800" y="559125"/>
            <a:ext cx="3471401" cy="57397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C18A69-5E5B-47C5-A2EB-BBE52B5523A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442996" y="559125"/>
            <a:ext cx="3441852" cy="573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7668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21E6EB-A5B8-4181-95BE-CFA92DEA1D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4268" y="2291250"/>
            <a:ext cx="1998483" cy="22755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3E70B8-0B67-4F07-88C1-0948578777E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64013" y="1032101"/>
            <a:ext cx="3158645" cy="479379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9D901E-B235-49C6-9082-E367C538833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393920" y="1032100"/>
            <a:ext cx="3153538" cy="47937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3B6C84-E846-4AB6-92DC-B3311146994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618721" y="1032100"/>
            <a:ext cx="2872990" cy="479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9605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CFD657-B735-489A-A6D6-A7660002B0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2163" y="1166811"/>
            <a:ext cx="5421630" cy="45243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CBD465-A110-45C8-9965-1B933D6A0CF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9952" y="1170303"/>
            <a:ext cx="5429885" cy="451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31132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1620E1-9BD0-4996-8EC2-FDBE224A8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63" y="566338"/>
            <a:ext cx="3581900" cy="57253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66BB6F-F6F5-46CE-BD1F-B95FAA238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275785"/>
            <a:ext cx="3591426" cy="6306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ADD971-A792-4BD2-8891-4CDBE32A7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032" y="275785"/>
            <a:ext cx="3620005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059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0683A3-D219-4D0E-808B-676BB5D32D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37768" y="1040455"/>
            <a:ext cx="5716463" cy="477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5534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D507E9-7C56-4811-A056-FDAC7282C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73793699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35892C-EA33-41FE-8652-8334D4BAF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ПРИХОДА ДЕНЕГ</a:t>
            </a:r>
          </a:p>
        </p:txBody>
      </p:sp>
    </p:spTree>
    <p:extLst>
      <p:ext uri="{BB962C8B-B14F-4D97-AF65-F5344CB8AC3E}">
        <p14:creationId xmlns:p14="http://schemas.microsoft.com/office/powerpoint/2010/main" val="4074267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347687-B695-4011-B207-AA444FEF25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99687" y="997378"/>
            <a:ext cx="5392626" cy="486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6169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B6EE2A-9F86-4541-896F-6BAB14D1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DDDDBF-F510-4160-B9E5-CD3379F09E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85875" y="2270736"/>
            <a:ext cx="8220249" cy="332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5928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BBC778-C57E-4C7A-86C6-719F6E541F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50051" y="596119"/>
            <a:ext cx="8691898" cy="566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2037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EF481F-F80D-4020-B4DE-079EEE4284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40878" y="1250528"/>
            <a:ext cx="9110239" cy="217847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12EC45-36D2-44A1-BB35-ACF7EB6231B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3640" y="3864131"/>
            <a:ext cx="11104717" cy="16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1902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99F3B3-B4BF-4FC0-8685-B8FA2BB62D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0940" y="248746"/>
            <a:ext cx="3298131" cy="31065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10567D-FF7E-44D7-9F0A-AF19EE9AD2E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63384" y="1162539"/>
            <a:ext cx="4257675" cy="142875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E5E3722-E3B9-4A1F-B7D3-DB6EBC5A8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940" y="3502681"/>
            <a:ext cx="9450119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9829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4B2BD7-3F42-454A-9553-CD7ADF395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97" y="247206"/>
            <a:ext cx="11326806" cy="63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8611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893D6B-787D-446A-86C4-21E79013C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1847629"/>
            <a:ext cx="6897063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7903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867C6E-4D1B-4E6A-8EFF-2325D2CB1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122" y="894954"/>
            <a:ext cx="9273755" cy="506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1882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8F7273-B088-48D4-A4A2-2BCE8CA7C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4DBA3F-97EF-41AD-BC33-938B47B3D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152" y="2878466"/>
            <a:ext cx="8211696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7939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7EC945-0EC5-405F-BCFE-1DD330404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914" y="117762"/>
            <a:ext cx="8202170" cy="31913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3D4E02-27C7-4168-8E8F-2E4EF3712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625" y="3548918"/>
            <a:ext cx="8230749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5566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EDD147-E9F9-45BA-BC36-671F10960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915" y="98708"/>
            <a:ext cx="8202170" cy="32103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E15680-8AB1-4782-827C-9DE2F381D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968" y="3548920"/>
            <a:ext cx="8183117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7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106DD-F113-4880-B6F8-7246A183B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База</a:t>
            </a:r>
          </a:p>
        </p:txBody>
      </p:sp>
    </p:spTree>
    <p:extLst>
      <p:ext uri="{BB962C8B-B14F-4D97-AF65-F5344CB8AC3E}">
        <p14:creationId xmlns:p14="http://schemas.microsoft.com/office/powerpoint/2010/main" val="386358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2BADF4-275C-4F97-8FCE-C88BC45D0F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14245" y="1066591"/>
            <a:ext cx="5363509" cy="47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9662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88CB6C5-F1E8-428D-95B4-D14DB4AB9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659" y="1776262"/>
            <a:ext cx="7834682" cy="330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7360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2515B7-16C6-4E64-B8AF-F9C6778B8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50" y="167107"/>
            <a:ext cx="11664099" cy="207392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20A0E2-CAB7-4EF4-9F5B-BBC34102C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757" y="2580432"/>
            <a:ext cx="6506483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8346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B811EF-A11A-4374-A747-693C28573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8</a:t>
            </a:r>
          </a:p>
        </p:txBody>
      </p:sp>
    </p:spTree>
    <p:extLst>
      <p:ext uri="{BB962C8B-B14F-4D97-AF65-F5344CB8AC3E}">
        <p14:creationId xmlns:p14="http://schemas.microsoft.com/office/powerpoint/2010/main" val="121918564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76F794C-9D08-4849-8685-9EDD6A2DCF21}"/>
              </a:ext>
            </a:extLst>
          </p:cNvPr>
          <p:cNvSpPr/>
          <p:nvPr/>
        </p:nvSpPr>
        <p:spPr>
          <a:xfrm>
            <a:off x="542459" y="163282"/>
            <a:ext cx="3540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ПРИХОДНОЙ И РАСХОДНОЙ: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862900-D2A1-4DF1-A4BC-11731B33C1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5703" y="600942"/>
            <a:ext cx="4294416" cy="496087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8848291-BAF4-4FD4-8ECC-4B61E3D0921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29810" y="600942"/>
            <a:ext cx="6920516" cy="11798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F02EE22-B8E2-42E8-85AC-9EEBB875E90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748045" y="1885361"/>
            <a:ext cx="3073424" cy="479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51119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28FD635-917A-4443-B7CE-B6764A6D57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1998" y="1317244"/>
            <a:ext cx="5327858" cy="422351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74243D-54E9-42C5-84FD-D420E3AE67D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42144" y="1317244"/>
            <a:ext cx="5307050" cy="422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73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AB7394-2F52-4E40-84D3-3459B91635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109" y="1151093"/>
            <a:ext cx="5692693" cy="45558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B19D83-7FC6-4683-B02A-EE1EA8A6AE9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20184" y="1151092"/>
            <a:ext cx="5692707" cy="455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1303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122600-F868-4BE3-9940-3EF4831C3E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40387" y="914244"/>
            <a:ext cx="6311226" cy="502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4678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C4FE87-9079-43CC-BAD7-598DA4ECDC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4927" y="966470"/>
            <a:ext cx="2228850" cy="49250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0AAEB5-C95B-4ECF-933D-92460222293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77754" y="394788"/>
            <a:ext cx="4025344" cy="57267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7AF70AE-1826-4EC8-B9AE-A66B693AD0D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30238" y="396351"/>
            <a:ext cx="3838575" cy="572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7223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11B127-043B-4398-B469-02E9E38665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13888" y="156151"/>
            <a:ext cx="5964218" cy="15328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F7F830-5BD7-4E46-93AB-9B8DA50AE0A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62512" y="1874601"/>
            <a:ext cx="8066971" cy="482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8376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915F03-CCED-4B3F-94FB-855F0937BB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31799" y="514060"/>
            <a:ext cx="8328401" cy="582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63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89EB0D-C2D9-4273-AB1F-9AA11D057F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6025" y="990600"/>
            <a:ext cx="5442585" cy="4876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D27192-6E0A-4D17-ADB4-B7949D385E1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03392" y="1538605"/>
            <a:ext cx="5334000" cy="378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5630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CE57EB-4B56-48B0-952E-F671AAB0B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03" y="2004082"/>
            <a:ext cx="11767794" cy="284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95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86A198-4953-49CE-9293-8EDC6047E6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10956" y="598415"/>
            <a:ext cx="6370087" cy="566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2875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6F6D47-4869-4D14-9FE0-55116A4CC8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50750" y="440076"/>
            <a:ext cx="6690500" cy="597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24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5BAFF2-E201-4565-B2E1-4B0735BF2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61093060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DC7722-41AF-4DC8-B936-1EF8E0FE6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67825940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6039958-2529-4C9C-AA8C-D9D469B74B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1503" y="1044257"/>
            <a:ext cx="5940425" cy="47694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3C81E5-B571-4003-AB15-EAFA5F8A0F5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08571" y="1044257"/>
            <a:ext cx="6011926" cy="479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3152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9D7DAF-9590-4306-8A32-F4698DC9DA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72960" y="979857"/>
            <a:ext cx="8246080" cy="489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0431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16031B-B2B0-4F07-84A9-E4B2D71644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0258" y="932558"/>
            <a:ext cx="5480981" cy="49928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2CF1D3-C7A3-421C-ACAF-C2E46C9C122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9073" y="932557"/>
            <a:ext cx="5486457" cy="499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39717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6C5A670-2E80-4357-BD0F-ED4A338BBF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415" y="287127"/>
            <a:ext cx="3872570" cy="628374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F5F7DE-F7DF-4591-917C-08CB3D6312D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045496" y="302952"/>
            <a:ext cx="3872570" cy="62520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358CC9E-CDB6-4099-BE60-01B873103E7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15576" y="302952"/>
            <a:ext cx="4164975" cy="625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729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011F91-3776-4E56-A082-63A4D80A1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30D4419-57B3-493C-862A-835CCE693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9119" y="2481445"/>
            <a:ext cx="9873761" cy="238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9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1E96D8-E258-45E4-B3C0-D8D6363CC8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85622" y="467731"/>
            <a:ext cx="8420753" cy="16526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149391-7457-474B-8274-EBA20459ED2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83963" y="2294519"/>
            <a:ext cx="462407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9963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B5DB6F-36BD-4DDE-8F22-48B2E09BCC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45698" y="1194581"/>
            <a:ext cx="8500604" cy="446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9188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1E1405-5E55-4022-9251-E7A913782E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92832" y="686944"/>
            <a:ext cx="8406336" cy="548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8683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3BC4F0-85DE-4E57-8943-B6EF6766F7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82430" y="721076"/>
            <a:ext cx="10227139" cy="541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8446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1E51D1-3743-4D20-9112-E6C0F32FF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441" y="1199839"/>
            <a:ext cx="8907118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546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830F4D-13C4-48F2-8E20-D8A85D7F9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9" y="490781"/>
            <a:ext cx="6887536" cy="1971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B3F6AB-3B59-4D90-850C-0A97BE457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995" y="2890762"/>
            <a:ext cx="6878010" cy="10764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EB44A4-EFBC-486C-910C-602331E1C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942" y="4395269"/>
            <a:ext cx="6897063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2420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33039C-8C00-41A3-B581-211D2E22C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A8D65A-6DAA-405B-B329-89E2CE2A6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048425" cy="235300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3F7011-EEC8-44AA-B228-D6C08B99F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424" y="1690688"/>
            <a:ext cx="5382376" cy="152421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13A171-1D42-459A-8907-E5B50747D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292" y="3381611"/>
            <a:ext cx="5658640" cy="13241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4FF9F1-E6FD-4086-AE96-CC7378FDB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934402"/>
            <a:ext cx="6363588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5434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BDA1E0-55C4-475C-9ABD-29DA0B2A4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574" y="184445"/>
            <a:ext cx="6820852" cy="303889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76943B-F1DD-4B72-95E3-2F9E1E6B1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811" y="3328035"/>
            <a:ext cx="6830378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93660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22570A-8E9E-457A-BD9B-0CAC2F9D0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843" y="1813908"/>
            <a:ext cx="8674314" cy="323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30436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2F8103-B599-47FE-B531-03256B990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88" y="1836636"/>
            <a:ext cx="11115624" cy="318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3512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AE73A1-F156-448B-825E-B6C69B971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9</a:t>
            </a:r>
          </a:p>
        </p:txBody>
      </p:sp>
    </p:spTree>
    <p:extLst>
      <p:ext uri="{BB962C8B-B14F-4D97-AF65-F5344CB8AC3E}">
        <p14:creationId xmlns:p14="http://schemas.microsoft.com/office/powerpoint/2010/main" val="3195149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38EDF4-68AE-49A8-B712-0C7E0F17F0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171" y="1165130"/>
            <a:ext cx="5410442" cy="452773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1C78D6-DA07-4498-98F1-203723AEDA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07704" y="1165130"/>
            <a:ext cx="5421125" cy="452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3890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ED0CAC-4158-41A3-9E42-BCD6630655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87897" y="734244"/>
            <a:ext cx="5216205" cy="53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3325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12D281-6E11-4045-9075-A8E8A37DF7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2212" y="1233835"/>
            <a:ext cx="5548358" cy="43903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A12A82-4577-4148-9E39-8B3CA5DDEBF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33374" y="1233835"/>
            <a:ext cx="5526414" cy="439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52796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B6D77B-0C4D-418F-97D7-25D179768E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40628" y="203147"/>
            <a:ext cx="4110743" cy="645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5887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B3873C-C8EF-47AA-815E-5E9818ABB3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0306" y="2188301"/>
            <a:ext cx="2362670" cy="24813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C039AF-B58B-4539-82F5-3A852DA1CFE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15969" y="365714"/>
            <a:ext cx="4067211" cy="612657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B12243-5BE4-49A9-B83E-CB23D7A2736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06172" y="365714"/>
            <a:ext cx="4111017" cy="612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0899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5F871A-E1CA-4E41-ACA0-878356332A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19922" y="1692998"/>
            <a:ext cx="8152156" cy="48398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7B805D-1CAC-4B0F-941E-5DECE7BE5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434" y="325122"/>
            <a:ext cx="6363132" cy="119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1523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B232BD-5446-49EF-8DF5-8ACE8F6759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5548" y="92469"/>
            <a:ext cx="7280901" cy="178306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4A3AE1-95BF-425B-8732-62852000133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5546" y="2419029"/>
            <a:ext cx="3373303" cy="201994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D47D811-3685-45EC-B06D-A4B53E518CD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26890" y="1987785"/>
            <a:ext cx="3509559" cy="450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0059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D7D0B4-EF86-46CD-B996-09A4D98F52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52755" y="2285512"/>
            <a:ext cx="3577065" cy="22869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8BE1C3-BFA1-4A83-AF49-B24AA7245CE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08243" y="175288"/>
            <a:ext cx="3933907" cy="650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19448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7D1E33-649F-4071-9A91-3E347740F6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029" y="1384908"/>
            <a:ext cx="11869942" cy="408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992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15DDC9-31FF-41C7-89A0-E0EB7C958F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86767" y="572368"/>
            <a:ext cx="6418466" cy="571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3385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A53336-3832-4CE0-98EF-05045FE7E7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0801" y="337747"/>
            <a:ext cx="6930397" cy="618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38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FA5A0D-EA18-4B19-ADEA-FF759E4CEC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7247" y="2296292"/>
            <a:ext cx="2715746" cy="22654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0C8233-733F-4E61-9531-C23FD4A0CB7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81993" y="581415"/>
            <a:ext cx="3552760" cy="569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4402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90A5F0-1AAC-406F-8819-826D0167AF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3029" y="1568190"/>
            <a:ext cx="4465941" cy="37216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BEC206-EDC6-423A-99F0-A316740420D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63032" y="1000486"/>
            <a:ext cx="5117012" cy="485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0536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885B495-15D5-4F99-87B3-C74AC60F3F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01684" y="1826563"/>
            <a:ext cx="10388631" cy="320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0662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0C3279-4D12-4169-A795-4707A4A8B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294889046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3B2A61-13FE-4445-93E0-E8BACB8C4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FD14FC-FD5B-4F06-B41C-27561829FE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1538" y="2864890"/>
            <a:ext cx="11348923" cy="112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0726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DC6D99-ED4B-4D64-8026-91E6A64FCA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73252" y="782443"/>
            <a:ext cx="8845495" cy="529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15457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26EFF0-124A-41E9-BC57-48E298EB56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99354" y="307819"/>
            <a:ext cx="8793291" cy="17191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DB41F7-29F7-42E9-8CB5-71821A0AB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677" y="2026999"/>
            <a:ext cx="8916644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2460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BB48BF-B5F8-442E-A257-FE66C04E0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232" y="1400895"/>
            <a:ext cx="6887536" cy="1829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0EF285-903F-45ED-9CFC-AE9344D07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705" y="3342454"/>
            <a:ext cx="6906589" cy="9335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771E8A-D01D-48A9-A0B7-3D4008998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705" y="4388538"/>
            <a:ext cx="6897063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2264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4949B1-FCEE-4F68-A130-5D298DE78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539579-E26E-406D-9E10-D361A0413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994" y="1923840"/>
            <a:ext cx="4525006" cy="15051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D6B9EB-FA9C-4B15-8673-D90E99E39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391" y="3895305"/>
            <a:ext cx="5325218" cy="17909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482A525-25A5-4531-9753-83E01E11D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61972"/>
            <a:ext cx="4029637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8313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517869-867B-4BAF-B6BA-D262D4493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61" y="107899"/>
            <a:ext cx="11087478" cy="176632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E3D6151-9CEA-469C-9202-BA63E4FCC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61" y="1954776"/>
            <a:ext cx="5543739" cy="265250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CEF4CE-6E87-494F-ACE0-72143056F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54776"/>
            <a:ext cx="5543739" cy="26698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C49239-8679-4CDA-BA8F-D186106A7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260" y="4705195"/>
            <a:ext cx="11087479" cy="195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6978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018B37-BD55-443A-B3A4-C15867907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54" y="2140175"/>
            <a:ext cx="10149492" cy="257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92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C91B85-DE64-427B-9501-3E58756C54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91811" y="901931"/>
            <a:ext cx="8008377" cy="505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4306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73ABB4-D6B1-444E-9C2F-365094660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10</a:t>
            </a:r>
          </a:p>
        </p:txBody>
      </p:sp>
    </p:spTree>
    <p:extLst>
      <p:ext uri="{BB962C8B-B14F-4D97-AF65-F5344CB8AC3E}">
        <p14:creationId xmlns:p14="http://schemas.microsoft.com/office/powerpoint/2010/main" val="80721406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ED0CAC-4158-41A3-9E42-BCD6630655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87897" y="734244"/>
            <a:ext cx="5216205" cy="53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4370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001D1B-F126-4A43-AF2A-B8938DB40D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7785" y="1149855"/>
            <a:ext cx="5501874" cy="455828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138249-C634-4ADF-8361-F9257C15A0C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92343" y="1149855"/>
            <a:ext cx="5474336" cy="455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3016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D550D7-A971-4B68-838B-562156C7C5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714" y="74528"/>
            <a:ext cx="2938349" cy="441599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6E1A47-96F2-46DC-8BE6-B4F1B9F36CD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9638" y="4664961"/>
            <a:ext cx="2730500" cy="19716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15387C1-D4DC-4760-9FB9-2ED7ACF3F0E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440317" y="392986"/>
            <a:ext cx="4325010" cy="607202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43429F-AEB9-4A30-ACF2-64B7BA9861A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975785" y="392986"/>
            <a:ext cx="3879149" cy="607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23311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C25CBE-BBD4-4028-985B-8E1A9113B1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5720" y="530393"/>
            <a:ext cx="6920560" cy="579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4050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148EAE-3F98-443C-AA92-23A8176540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1513" y="961707"/>
            <a:ext cx="5915660" cy="49345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06A2CA-A506-4219-BA10-7D66704B283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74828" y="980757"/>
            <a:ext cx="5877560" cy="491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43365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2C1AB2-3DFC-49A4-850A-3C971AD47B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08403" y="237819"/>
            <a:ext cx="4375194" cy="638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54269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09A4FC-8378-43BD-8925-8FEF6F9A08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42109" y="558023"/>
            <a:ext cx="6907781" cy="574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2716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2DA8F8-EE6C-472D-A4FF-FD0A79CD88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52507" y="1147445"/>
            <a:ext cx="5086985" cy="456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9721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F18B241-F6FB-4469-8FB4-630AF411CB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29559" y="950513"/>
            <a:ext cx="8332881" cy="495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9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281F3A-A9AF-420F-BD8F-1FBDC9F373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99388" y="1614879"/>
            <a:ext cx="8393223" cy="362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2735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AABDC2-A8A9-4554-AAF2-E815158EFA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79354" y="924052"/>
            <a:ext cx="7833291" cy="500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80320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F69D5DD-81B7-4D5A-ACAC-FF90AFF06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25" y="1986105"/>
            <a:ext cx="11404349" cy="28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81593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47EC5E-60A4-4896-A103-08E531C890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91776" y="666961"/>
            <a:ext cx="6208448" cy="552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01010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487522-E4F6-47EA-8CE4-4D20FB2E07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33423" y="535011"/>
            <a:ext cx="6525153" cy="578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22968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974691-35DD-45EA-A711-0782AA93AB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31996" y="523268"/>
            <a:ext cx="6528007" cy="581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700571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661D5-3EAF-4F56-AAE8-7D16301FB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ОТПРАВЛЕНИЯ</a:t>
            </a:r>
          </a:p>
        </p:txBody>
      </p:sp>
    </p:spTree>
    <p:extLst>
      <p:ext uri="{BB962C8B-B14F-4D97-AF65-F5344CB8AC3E}">
        <p14:creationId xmlns:p14="http://schemas.microsoft.com/office/powerpoint/2010/main" val="147782490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F69D00-F3CC-444B-BFFE-BCC70BEF1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ПРИБЫТИЯ</a:t>
            </a:r>
          </a:p>
        </p:txBody>
      </p:sp>
    </p:spTree>
    <p:extLst>
      <p:ext uri="{BB962C8B-B14F-4D97-AF65-F5344CB8AC3E}">
        <p14:creationId xmlns:p14="http://schemas.microsoft.com/office/powerpoint/2010/main" val="99395895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EA9B3F-D03E-480A-A7C4-5811CFE61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C6F49AA4-983E-4CEB-9DE9-F447B39A3F4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2241" y="2860047"/>
            <a:ext cx="8847518" cy="216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854178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924DF1-BDFA-41C4-A017-8D0AAE43B0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4296" y="1043412"/>
            <a:ext cx="11383408" cy="477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131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0F798D-D5AB-48A7-8283-02E36457C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45" y="1228671"/>
            <a:ext cx="11431509" cy="440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88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44FF23-9FA2-411C-9FE1-0632201BB1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5988" y="2367785"/>
            <a:ext cx="2019300" cy="16668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A781DD-EB6E-4CE2-A56B-8048801F4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19" y="1043461"/>
            <a:ext cx="3410426" cy="478221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911F218-50CD-498D-8506-5DAAF9EA6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831" y="1148863"/>
            <a:ext cx="5371535" cy="45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38531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1C35A4-EC1A-4912-9D3C-8065F8D70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50" y="1011108"/>
            <a:ext cx="10392499" cy="483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93343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5E593F-FA44-455D-8833-41F670375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7" y="163212"/>
            <a:ext cx="6897063" cy="28960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493C082-416C-49C2-8754-AA0A6D1A8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178" y="3512994"/>
            <a:ext cx="6925642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47503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618776-0CD8-4D8C-86DB-4EE038228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823813"/>
            <a:ext cx="8916644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600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FF4DF-D9FE-4304-B6F2-E3281082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3141AE-4265-4D79-9304-1261F0AFE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707" y="1690688"/>
            <a:ext cx="4010585" cy="149563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BCC062-F5E2-4D17-8714-9C0A3F7AA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3599994"/>
            <a:ext cx="11353800" cy="219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6342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C91E5E-DDA6-43D3-ADD4-BBE6DF70F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07" y="226517"/>
            <a:ext cx="11355385" cy="281979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7E4C008-E3ED-46C8-AC71-0BA0F24EA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06" y="3811690"/>
            <a:ext cx="11355385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302443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C88FDA-9C34-4BFB-9303-70475177E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88" y="103398"/>
            <a:ext cx="11078424" cy="17781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F65404-1287-4EDB-829D-30B3F8551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88" y="2181886"/>
            <a:ext cx="4043804" cy="194749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BB84AA-E694-4297-86D4-BEF131C31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527" y="2181886"/>
            <a:ext cx="4010685" cy="19474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F16782-F6D1-47B9-884A-0475DA278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664" y="4429769"/>
            <a:ext cx="4314672" cy="210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2672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18B14B-F50C-427D-A85B-8DCE4EC08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048" y="1351103"/>
            <a:ext cx="8657903" cy="415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902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B6037C-29F7-4CC2-BF6B-4C5E4F0A2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</a:t>
            </a:r>
          </a:p>
        </p:txBody>
      </p:sp>
    </p:spTree>
    <p:extLst>
      <p:ext uri="{BB962C8B-B14F-4D97-AF65-F5344CB8AC3E}">
        <p14:creationId xmlns:p14="http://schemas.microsoft.com/office/powerpoint/2010/main" val="20055681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EFB7DD-BF13-4BD4-8707-8858106293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80055" y="1512229"/>
            <a:ext cx="7431887" cy="1916771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3AD36B6-58DA-43F8-ACF1-D8E1BC9D0D73}"/>
              </a:ext>
            </a:extLst>
          </p:cNvPr>
          <p:cNvSpPr/>
          <p:nvPr/>
        </p:nvSpPr>
        <p:spPr>
          <a:xfrm>
            <a:off x="3047999" y="410751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ПОСЛЕ УВЕЛИЧЕНИЯ СУБКОНТО АКТУАЛИЗИРОВАТЬ ДОКУМЕНТ ОПЕРАЦИЯ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6934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E034EB-DC66-480D-92F4-99EB67B37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Включить разделение итогов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507597-C7B4-4DD2-878B-8A038416C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443" y="1948816"/>
            <a:ext cx="5649113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19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343BE9-2B23-4A45-AB7A-02952C38F0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02668" y="999807"/>
            <a:ext cx="3038475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400FE7-DCA8-45D8-A160-849B7FA6A87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53598" y="4927298"/>
            <a:ext cx="5940425" cy="11804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558308-1019-41D7-AB05-ED9C4A669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093" y="659146"/>
            <a:ext cx="4079967" cy="390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33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83FB6D-62B1-4EB5-99CA-F2C68C273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25" y="2795499"/>
            <a:ext cx="2029108" cy="1267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C005CF7-E410-4AAC-8B02-69E5719B4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202" y="1023602"/>
            <a:ext cx="3600953" cy="4810796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BFD76A8-16F6-40F8-9BA6-BA84C755DF67}"/>
              </a:ext>
            </a:extLst>
          </p:cNvPr>
          <p:cNvSpPr/>
          <p:nvPr/>
        </p:nvSpPr>
        <p:spPr>
          <a:xfrm>
            <a:off x="7902587" y="654270"/>
            <a:ext cx="3217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В РЕГИСТРЕ БУХГАЛТЕРИИ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5411AF7-05F4-4BCF-833F-EE6029D9FBA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65658" y="1052848"/>
            <a:ext cx="289179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890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4D6222-DCA1-46DB-9136-D05E84C288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51147" y="1006702"/>
            <a:ext cx="5489705" cy="484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82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82F881-FFBA-4FBB-AF4C-BAD3D0F5C3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6675" y="2468790"/>
            <a:ext cx="2168618" cy="19204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2FB7EC-0579-4FA0-9075-5AF83DF1472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97888" y="1178106"/>
            <a:ext cx="3397437" cy="450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66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D9DF43-5881-4989-8425-B634DCB1F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108154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9D4835-4EC9-421F-8781-E8873E95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4595970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5F057-85E2-402A-BD41-BC6534BB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D658B78-962E-4CBB-AF7A-B7556A7340A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6308" y="2580434"/>
            <a:ext cx="8059384" cy="25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00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76AB83-7336-4FBA-AEC5-0AD4786CD2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2847" y="626013"/>
            <a:ext cx="8026306" cy="560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960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29291C-4529-4B10-95B8-FE9AA7E40A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7712" y="413011"/>
            <a:ext cx="8016576" cy="18869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791491-7BC3-4F47-93A7-BDD15A8B927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82349" y="2485521"/>
            <a:ext cx="7027302" cy="414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6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E8CD33-23FB-45B6-94F6-B80E4B631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404655"/>
            <a:ext cx="8926171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36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A66E376A-1CF0-4B00-94B5-B46CC8C31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7422" y="2896254"/>
            <a:ext cx="1667108" cy="9335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97F172-D8B9-4466-863A-ABF986717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848" y="102152"/>
            <a:ext cx="3832739" cy="32608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FD9944-8A88-4827-8A0B-A3F8AEEC1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746" y="109293"/>
            <a:ext cx="3847580" cy="32608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1B616E-6D7F-45D7-97BD-4FCB3ED9F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848" y="3365424"/>
            <a:ext cx="3832740" cy="326089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854499-3647-49C8-BA04-23E7C554A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587" y="3370185"/>
            <a:ext cx="3832739" cy="325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94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4248BF-C8D1-46F5-B032-0E2722AA1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355" y="130566"/>
            <a:ext cx="6271290" cy="16549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3E55FC-740D-42EA-826F-E89AFC0D6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739" y="1867336"/>
            <a:ext cx="5936517" cy="182599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192EAE-2463-4C6A-B213-C46545673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0355" y="3775172"/>
            <a:ext cx="6271290" cy="132345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CB2DEE-8C7C-435F-A15D-254AF9718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3176" y="5180476"/>
            <a:ext cx="6925642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4188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E68765-9AC2-43D7-AB3F-BCB26425F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733" y="1528497"/>
            <a:ext cx="5620534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24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464177-C899-4691-AC41-F531B5220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450451-6B4C-4FAB-A4FB-CD5E3262E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6" y="2098349"/>
            <a:ext cx="11660227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341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BDA0F3-FFA2-47B1-8C5C-55CE280A6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7" y="647312"/>
            <a:ext cx="11688806" cy="278168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A3A3EE-0BDB-4613-B608-906D73CC2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97" y="4183003"/>
            <a:ext cx="11688807" cy="211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509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6D8207-8EEB-4E0C-ADF8-DA4B560D4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889" y="2294479"/>
            <a:ext cx="6516221" cy="226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798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73D4F6-8962-46AD-A3D6-3607F1E5B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2</a:t>
            </a:r>
          </a:p>
        </p:txBody>
      </p:sp>
    </p:spTree>
    <p:extLst>
      <p:ext uri="{BB962C8B-B14F-4D97-AF65-F5344CB8AC3E}">
        <p14:creationId xmlns:p14="http://schemas.microsoft.com/office/powerpoint/2010/main" val="28356061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2222686"/>
            <a:ext cx="2143125" cy="7810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B5A8BF-546F-4099-85D2-2C44B85873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5861" y="3428999"/>
            <a:ext cx="2200275" cy="762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325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066F3E-12AC-443A-93ED-4766B22974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3998" y="2876549"/>
            <a:ext cx="2019300" cy="11049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D7C18D-6F0D-4DE1-B5EC-7D96D5144EC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70717" y="990281"/>
            <a:ext cx="3800475" cy="487743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81D9DEA-BEF7-4074-B217-26F55ED02864}"/>
              </a:ext>
            </a:extLst>
          </p:cNvPr>
          <p:cNvSpPr/>
          <p:nvPr/>
        </p:nvSpPr>
        <p:spPr>
          <a:xfrm>
            <a:off x="9049954" y="620950"/>
            <a:ext cx="2106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В РЕГИСТРЕ БУХ: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7FBE7B-F9F3-400F-9DA8-3B66167FA20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518612" y="990282"/>
            <a:ext cx="3162009" cy="524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914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91A539-F00F-4769-80D7-439BAEB07C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42982" y="292753"/>
            <a:ext cx="5106035" cy="13239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00D21A-9B9D-4E30-8857-E48A936877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06799" y="1928550"/>
            <a:ext cx="4978400" cy="400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874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EF8ECF-D105-44CB-B730-1B7CE281E1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7786" y="1652269"/>
            <a:ext cx="5940425" cy="35534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5A62570-F386-49EF-A4D5-9752E9A7240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73791" y="1369376"/>
            <a:ext cx="5940425" cy="411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22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4111FB-5505-43CF-AB48-605AB583E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86" y="2330371"/>
            <a:ext cx="4061352" cy="21972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CDC1BF-2A40-437E-9D09-8C163C173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393" y="2885998"/>
            <a:ext cx="2067213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9C8021-FFF7-4E51-86B8-117C2C2D7A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51161" y="509697"/>
            <a:ext cx="3470493" cy="58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61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4BB3B5-2A7A-478E-9269-7E09F51FC1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7196" y="1995207"/>
            <a:ext cx="11177607" cy="286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706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03BBC9-36EF-4724-A9A1-82E119F641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9049" y="947420"/>
            <a:ext cx="5601335" cy="49631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3BAC62-4AE1-4DF1-8467-5A14341F8F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71618" y="947420"/>
            <a:ext cx="5616445" cy="496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524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951ADF-56B4-45B3-89F8-58CE989EA4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43496" y="630919"/>
            <a:ext cx="6305008" cy="559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682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69930A-1A90-4932-BF23-3C8EFEF5F3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4313" y="2614610"/>
            <a:ext cx="1914525" cy="16287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EF01D8-6857-42D7-A2CB-B13C3E16847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93141" y="561654"/>
            <a:ext cx="3810000" cy="57346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9129050-32D4-4F97-94B0-55B2C3B75D2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17212" y="523554"/>
            <a:ext cx="3800475" cy="577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848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8B8B40-2E1A-4882-8DBA-254E44AD3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131136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2C7B86-3068-42C9-9B37-C7A2748040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7772" y="1204911"/>
            <a:ext cx="5314950" cy="44481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6A2941-B084-4833-84AC-B2D2E6203BE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49280" y="1204912"/>
            <a:ext cx="5303593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887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19316E-D22E-43E2-8AF0-BEB056A546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1074" y="2324735"/>
            <a:ext cx="3009900" cy="22085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BF75F2-9712-4665-A5D1-8B4462061E9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21508" y="837556"/>
            <a:ext cx="3642191" cy="51828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3CAD48-7074-4113-9B22-1E9EFBC0209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54233" y="837556"/>
            <a:ext cx="3316693" cy="518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287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6D8860-99F8-499B-8B10-F6C0386C1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890" y="995023"/>
            <a:ext cx="5868219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350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E616A8-EE32-40C8-BC38-F7E98660E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ЗАТРАТЫ</a:t>
            </a:r>
          </a:p>
        </p:txBody>
      </p:sp>
    </p:spTree>
    <p:extLst>
      <p:ext uri="{BB962C8B-B14F-4D97-AF65-F5344CB8AC3E}">
        <p14:creationId xmlns:p14="http://schemas.microsoft.com/office/powerpoint/2010/main" val="25069650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D79EB1-70A7-456C-8FD4-70398F44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E174F6C8-A9D1-49DC-A34F-56A2538AF16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1147" y="2525001"/>
            <a:ext cx="7709705" cy="256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15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FC229A70-B5B4-455A-B7E8-96376CAAD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5662" y="456714"/>
            <a:ext cx="7040675" cy="59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753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6C1C7D-D720-49CB-A9C9-955F85B772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84553" y="876084"/>
            <a:ext cx="7622894" cy="510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625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0A9AC6-A5F3-47A3-A495-1DAB76A950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92749" y="1093694"/>
            <a:ext cx="6606502" cy="19300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05EE23-3EE6-4633-BA87-FB8FAB71E37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44521" y="3236278"/>
            <a:ext cx="8302958" cy="214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590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5BEEFB-78FD-4E30-9E89-5973A7B7F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218891"/>
            <a:ext cx="8926171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113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70B2E3-230D-46B0-86D9-E32219122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564776"/>
            <a:ext cx="6897063" cy="221010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EEACD3-A5D1-4F93-9F0E-EBF548B6F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6" y="2824190"/>
            <a:ext cx="6630325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32C610-CDBE-44AD-A30B-52C77FF11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309" y="3959498"/>
            <a:ext cx="6639852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038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57601F-F51E-49AA-AAC3-2EC2F3762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63" y="394372"/>
            <a:ext cx="6611273" cy="10669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F90374-DB8A-4033-9C76-0587480D6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363" y="1591441"/>
            <a:ext cx="6611273" cy="10574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8EBB49A-BBB0-4AC9-A243-0DAA5BEB2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416" y="2778984"/>
            <a:ext cx="6773220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392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E26FC6-7B20-49A1-B264-9907D7A30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F6F68A24-C09A-40A9-BC8F-62D4F12DC4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49975"/>
            <a:ext cx="10515600" cy="330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550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27896B-307C-4404-A9BC-E56B65782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8" y="937652"/>
            <a:ext cx="11383964" cy="154326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FAEBB8-CFD7-4355-979B-F106F498A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61" y="2617693"/>
            <a:ext cx="10142677" cy="321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635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79185E-401D-4FC1-96C4-E3243C17C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1" y="1766655"/>
            <a:ext cx="11374437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503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164511-8250-46EE-9FE8-F654CF138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3" y="607464"/>
            <a:ext cx="11364911" cy="25054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E75506-C434-4945-B7E7-187EDCD96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86" y="3449695"/>
            <a:ext cx="11170024" cy="280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5054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B42524-E69D-4EEA-8195-F40205E86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618" y="1858674"/>
            <a:ext cx="6880763" cy="314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69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EB3CC4-82B1-45E5-9D05-7E6CDA6E27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5606" y="1103971"/>
            <a:ext cx="7280788" cy="465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557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2CA238-BB36-4DF2-A215-BA8E20EF8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3</a:t>
            </a:r>
          </a:p>
        </p:txBody>
      </p:sp>
    </p:spTree>
    <p:extLst>
      <p:ext uri="{BB962C8B-B14F-4D97-AF65-F5344CB8AC3E}">
        <p14:creationId xmlns:p14="http://schemas.microsoft.com/office/powerpoint/2010/main" val="25825491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E662C4-F2F4-4FD4-96D1-ACFFD3DA1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Убрали количество в регистре бухгалтерии и количественный признак учета</a:t>
            </a:r>
          </a:p>
        </p:txBody>
      </p:sp>
    </p:spTree>
    <p:extLst>
      <p:ext uri="{BB962C8B-B14F-4D97-AF65-F5344CB8AC3E}">
        <p14:creationId xmlns:p14="http://schemas.microsoft.com/office/powerpoint/2010/main" val="29036190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43EBEE-FFAD-4BB3-966B-A1D6A1B0C5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8534" y="1138907"/>
            <a:ext cx="5770867" cy="45801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5C0C64-6A22-40B6-82F3-35AE8FD0716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39436" y="1138907"/>
            <a:ext cx="5804030" cy="458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4313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3BC2EE-647B-4BB3-A1CB-4DE0CCEE17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08681" y="2882571"/>
            <a:ext cx="2436525" cy="1092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AB25C3-8EE3-44A8-AAC7-A20AE151A0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31909" y="475931"/>
            <a:ext cx="3771900" cy="590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886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604649-D678-41A8-9423-63D082CF89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6" y="593814"/>
            <a:ext cx="5940425" cy="35407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756A0F-3F58-42C4-BF17-03342E0AA7D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31082" y="4493806"/>
            <a:ext cx="7129835" cy="147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243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927F6C-6EC3-4278-AF47-FDA5DC49B6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7725" y="1568718"/>
            <a:ext cx="5562963" cy="138011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26C92E-5F15-4335-B76D-A77CDF0FE5A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18400" y="3909171"/>
            <a:ext cx="2741615" cy="136207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EA578A-A277-49F4-ACBE-E4B027AD4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202" y="1014075"/>
            <a:ext cx="3648584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982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41DB3A-F80B-4666-AEA2-B0326F929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725" y="1066230"/>
            <a:ext cx="9702549" cy="472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066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DA7EE1-750F-470B-B06F-49EBD118DA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80366" y="1161881"/>
            <a:ext cx="6631268" cy="453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394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908716-C7A8-48BE-85D5-51613D8835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58471" y="2377745"/>
            <a:ext cx="3184991" cy="21025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3B1278-723C-454E-9E1B-43D1581E8E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25477" y="674873"/>
            <a:ext cx="3374969" cy="550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884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659F29-AF6B-4C28-B842-A8BD062AEA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7330" y="2358334"/>
            <a:ext cx="1972279" cy="214133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AF18B0-A086-4702-BA96-C3431C6E48E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32255" y="989381"/>
            <a:ext cx="3089729" cy="48792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3E7D35-86B9-40C9-90C8-51C71E985F5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524630" y="989381"/>
            <a:ext cx="3097709" cy="48792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2CE6C3-35AE-43D0-9847-25E68EEF2C1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824985" y="989381"/>
            <a:ext cx="3095305" cy="487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73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EEEB08-87E5-4C2A-B4E5-25FD976825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4844" y="642620"/>
            <a:ext cx="4230259" cy="51432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7B77DF-6F7A-4F04-B371-271C54FFD36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46897" y="642620"/>
            <a:ext cx="4230259" cy="51432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1F813-9485-4BF1-8B44-692F31D6CA1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072062" y="2944151"/>
            <a:ext cx="20478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932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2CAB7F-54F6-41D8-BC2C-0BC9F286D9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0329" y="749953"/>
            <a:ext cx="4582893" cy="38405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0A6FB6-F4D9-490B-891D-E905EB743A9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55703" y="5020235"/>
            <a:ext cx="3014295" cy="11774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5D72DEA-B2B0-42FD-ABA2-84E41E8313A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102473" y="1089351"/>
            <a:ext cx="3119531" cy="46792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BB2BE0-45DC-4A8D-AE13-6A2C64E44AE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336578" y="1089350"/>
            <a:ext cx="2814449" cy="467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768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D28341-C7B1-4A48-9E8F-AE3A3AC53C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14717" y="1847850"/>
            <a:ext cx="3810000" cy="31623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31CD91-BCAA-4B4B-B86C-3511583495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466850"/>
            <a:ext cx="41148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002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B88FB3-1983-4224-AA94-6D72D14D0A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14178" y="2692739"/>
            <a:ext cx="1971675" cy="14725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906540-8CD6-4714-A7FF-7A1A01A7168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06520" y="775852"/>
            <a:ext cx="3471302" cy="530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085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8A87D0-24CF-45EE-8DF6-C2498D968D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89693" y="2536825"/>
            <a:ext cx="5940425" cy="17843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2F80A6-4A2D-4479-AC68-507C31666A1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1882" y="1110601"/>
            <a:ext cx="5024010" cy="463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592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B43EF5-03E6-4BA9-8A67-C9A41E7E0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716541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CF115F-E3C2-4895-9DAA-B54DC8687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ПРИХОДА ДЕНЕГ</a:t>
            </a:r>
          </a:p>
        </p:txBody>
      </p:sp>
    </p:spTree>
    <p:extLst>
      <p:ext uri="{BB962C8B-B14F-4D97-AF65-F5344CB8AC3E}">
        <p14:creationId xmlns:p14="http://schemas.microsoft.com/office/powerpoint/2010/main" val="40313302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92C02A-5852-4872-9D9A-68FE336181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0186" y="618490"/>
            <a:ext cx="5940425" cy="23907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5C4CAD-BE2F-43D9-811B-973E806FF9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0186" y="3429000"/>
            <a:ext cx="5940425" cy="28105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77D13C8-2DA7-45B1-A795-00F710B933D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451544" y="618490"/>
            <a:ext cx="4965766" cy="562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329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AE1E43-194D-43F8-87C6-8650AF5775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7905" y="1854206"/>
            <a:ext cx="6320117" cy="314958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7015DC-A61E-4929-8C72-16E2B05768E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19365" y="792565"/>
            <a:ext cx="4651841" cy="527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414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737AFA-8153-4AF0-AA8B-7873A11D3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КОРРЕКТИРОВКИ</a:t>
            </a:r>
          </a:p>
        </p:txBody>
      </p:sp>
    </p:spTree>
    <p:extLst>
      <p:ext uri="{BB962C8B-B14F-4D97-AF65-F5344CB8AC3E}">
        <p14:creationId xmlns:p14="http://schemas.microsoft.com/office/powerpoint/2010/main" val="26899712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C981ED-FF4A-4BBA-A726-24F8D27D9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967A04D2-C364-45C9-A037-B6EC3F3C6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418" y="2814918"/>
            <a:ext cx="7763163" cy="250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05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A82231-3939-40ED-BEEB-D43B7C3206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90987" y="1776412"/>
            <a:ext cx="40100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202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73AD25-68E8-47D6-9E84-AD24BB3374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85649" y="686373"/>
            <a:ext cx="6220702" cy="548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456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8F9FEB-60BB-4D77-A554-3AAAA9C881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23188" y="1091177"/>
            <a:ext cx="7945624" cy="467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98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66EE15-4A06-4135-8A3B-7275E5870C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95986" y="1838325"/>
            <a:ext cx="3800475" cy="31813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BE8D44-761B-4F6F-8B18-15414BF83C2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46669" y="2828925"/>
            <a:ext cx="469646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523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D60637-D54B-43A8-801C-6748E528E1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45481" y="196061"/>
            <a:ext cx="9301037" cy="19655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63E2C1-A78F-4C0C-96B3-232667DE566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25122" y="2420470"/>
            <a:ext cx="3341756" cy="410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830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249F89-27B7-4A84-8C9F-7D82F254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109339"/>
            <a:ext cx="8916644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240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126ADA-F623-49C4-B491-356A3FA12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074" y="1177651"/>
            <a:ext cx="6639852" cy="1257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55372E-C260-4BAD-BB93-4E951032C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811" y="2510336"/>
            <a:ext cx="6468378" cy="9050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6AF6BF-70DE-4CBB-8DA9-E63208501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548" y="3490547"/>
            <a:ext cx="6649378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39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F2C6B8-E484-410E-9D16-5B341B8DD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88" y="802233"/>
            <a:ext cx="11474824" cy="52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046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EFC457-11BD-4E3E-8B4A-50C1C0003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6D42F0-9756-4063-8FB1-540ABC7E2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123" y="1690688"/>
            <a:ext cx="8411749" cy="217200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2F01AA-0821-4316-946B-5B2DD81FB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78" y="4149398"/>
            <a:ext cx="11374437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59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C97F12-D52B-4EB3-B87D-4F8DF3BD8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916" y="3187573"/>
            <a:ext cx="6754168" cy="317226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A22A5B-1B32-4E69-A01C-F8ABF3555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443" y="718433"/>
            <a:ext cx="6744641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485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B1E81E-9889-47F0-A337-EA82F9058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679" y="247206"/>
            <a:ext cx="6744641" cy="318179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D10D80-EF31-4F6B-8D95-539543FA0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678" y="3509740"/>
            <a:ext cx="6744641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3770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1213</TotalTime>
  <Words>14395</Words>
  <Application>Microsoft Office PowerPoint</Application>
  <PresentationFormat>Широкоэкранный</PresentationFormat>
  <Paragraphs>1977</Paragraphs>
  <Slides>276</Slides>
  <Notes>34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276</vt:i4>
      </vt:variant>
    </vt:vector>
  </HeadingPairs>
  <TitlesOfParts>
    <vt:vector size="281" baseType="lpstr">
      <vt:lpstr>Arial</vt:lpstr>
      <vt:lpstr>Calibri</vt:lpstr>
      <vt:lpstr>Calibri Light</vt:lpstr>
      <vt:lpstr>Times New Roman</vt:lpstr>
      <vt:lpstr>Тема Office</vt:lpstr>
      <vt:lpstr>Решения БУ</vt:lpstr>
      <vt:lpstr>База</vt:lpstr>
      <vt:lpstr>Включить разделение итогов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ПЕРЕСЧЕТ СУММ</vt:lpstr>
      <vt:lpstr>ПЕРЕСЧЕТ СУММ</vt:lpstr>
      <vt:lpstr>ПЕРЕСЧЕТ СУММ</vt:lpstr>
      <vt:lpstr>В приходной и расходной</vt:lpstr>
      <vt:lpstr>В регистре запрет незаполненных значений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Билет 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Презентация PowerPoint</vt:lpstr>
      <vt:lpstr>Презентация PowerPoint</vt:lpstr>
      <vt:lpstr>Презентация PowerPoint</vt:lpstr>
      <vt:lpstr>КОД ЗАТРАТЫ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3</vt:lpstr>
      <vt:lpstr>Убрали количество в регистре бухгалтерии и количественный признак учета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ПРИХОДА ДЕНЕГ</vt:lpstr>
      <vt:lpstr>Презентация PowerPoint</vt:lpstr>
      <vt:lpstr>Презентация PowerPoint</vt:lpstr>
      <vt:lpstr>КОД ФОРМЫ КОРРЕКТИРОВКИ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4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РАСЧЕТ СУММ ДОКУМЕТА КУПЛИ-ПРОДАЖА:</vt:lpstr>
      <vt:lpstr>Презентация PowerPoint</vt:lpstr>
      <vt:lpstr>КОД КУПЛИ ПРОДАЖИ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5</vt:lpstr>
      <vt:lpstr>В ПРИХОДНОЙ И РАСХОДНОЙ: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Билет 6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Билет 7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ПРИХОДА ДЕНЕГ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8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Презентация PowerPoint</vt:lpstr>
      <vt:lpstr>Презентация PowerPoint</vt:lpstr>
      <vt:lpstr>Презентация PowerPoint</vt:lpstr>
      <vt:lpstr>Презентация PowerPoint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9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Билет 10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ОТПРАВЛЕНИЯ</vt:lpstr>
      <vt:lpstr>КОД ПРИБЫТИЯ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Решения БУ</dc:title>
  <dc:creator>knyazke@gmail.com</dc:creator>
  <cp:lastModifiedBy>knyazke@gmail.com</cp:lastModifiedBy>
  <cp:revision>428</cp:revision>
  <dcterms:created xsi:type="dcterms:W3CDTF">2024-08-18T10:08:46Z</dcterms:created>
  <dcterms:modified xsi:type="dcterms:W3CDTF">2024-09-01T16:23:23Z</dcterms:modified>
</cp:coreProperties>
</file>